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23"/>
  </p:notesMasterIdLst>
  <p:sldIdLst>
    <p:sldId id="2147479557" r:id="rId3"/>
    <p:sldId id="1611" r:id="rId4"/>
    <p:sldId id="2142533428" r:id="rId5"/>
    <p:sldId id="1821" r:id="rId6"/>
    <p:sldId id="2142533429" r:id="rId7"/>
    <p:sldId id="2142533430" r:id="rId8"/>
    <p:sldId id="2142533431" r:id="rId9"/>
    <p:sldId id="2142533432" r:id="rId10"/>
    <p:sldId id="2142533433" r:id="rId11"/>
    <p:sldId id="2142533434" r:id="rId12"/>
    <p:sldId id="2142533435" r:id="rId13"/>
    <p:sldId id="2142533436" r:id="rId14"/>
    <p:sldId id="2142533437" r:id="rId15"/>
    <p:sldId id="2142533438" r:id="rId16"/>
    <p:sldId id="2142533245" r:id="rId17"/>
    <p:sldId id="2142533439" r:id="rId18"/>
    <p:sldId id="2142533440" r:id="rId19"/>
    <p:sldId id="1835" r:id="rId20"/>
    <p:sldId id="2142533443" r:id="rId21"/>
    <p:sldId id="184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755397-3DA8-4584-9316-F532D32CE0C2}" v="2" dt="2024-11-13T08:33:39.9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kins NS" userId="8bdba4d2-1367-40cf-ad35-f59b31261896" providerId="ADAL" clId="{C3755397-3DA8-4584-9316-F532D32CE0C2}"/>
    <pc:docChg chg="undo custSel modSld">
      <pc:chgData name="Jenkins NS" userId="8bdba4d2-1367-40cf-ad35-f59b31261896" providerId="ADAL" clId="{C3755397-3DA8-4584-9316-F532D32CE0C2}" dt="2024-11-13T08:34:08.812" v="13" actId="1076"/>
      <pc:docMkLst>
        <pc:docMk/>
      </pc:docMkLst>
      <pc:sldChg chg="addSp modSp mod">
        <pc:chgData name="Jenkins NS" userId="8bdba4d2-1367-40cf-ad35-f59b31261896" providerId="ADAL" clId="{C3755397-3DA8-4584-9316-F532D32CE0C2}" dt="2024-11-13T08:34:08.812" v="13" actId="1076"/>
        <pc:sldMkLst>
          <pc:docMk/>
          <pc:sldMk cId="101198574" sldId="1611"/>
        </pc:sldMkLst>
        <pc:spChg chg="mod">
          <ac:chgData name="Jenkins NS" userId="8bdba4d2-1367-40cf-ad35-f59b31261896" providerId="ADAL" clId="{C3755397-3DA8-4584-9316-F532D32CE0C2}" dt="2024-11-13T08:33:15.599" v="0" actId="20577"/>
          <ac:spMkLst>
            <pc:docMk/>
            <pc:sldMk cId="101198574" sldId="1611"/>
            <ac:spMk id="31" creationId="{5A9D2F37-075C-4871-1CA1-CEA5C29DB241}"/>
          </ac:spMkLst>
        </pc:spChg>
        <pc:picChg chg="add mod">
          <ac:chgData name="Jenkins NS" userId="8bdba4d2-1367-40cf-ad35-f59b31261896" providerId="ADAL" clId="{C3755397-3DA8-4584-9316-F532D32CE0C2}" dt="2024-11-13T08:34:08.812" v="13" actId="1076"/>
          <ac:picMkLst>
            <pc:docMk/>
            <pc:sldMk cId="101198574" sldId="1611"/>
            <ac:picMk id="5" creationId="{1C523F41-45E5-3D38-FBC3-187A71A9AC2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0078D4"/>
              </a:solidFill>
              <a:ln w="19050">
                <a:solidFill>
                  <a:schemeClr val="lt1"/>
                </a:solidFill>
              </a:ln>
              <a:effectLst/>
            </c:spPr>
            <c:extLst>
              <c:ext xmlns:c16="http://schemas.microsoft.com/office/drawing/2014/chart" uri="{C3380CC4-5D6E-409C-BE32-E72D297353CC}">
                <c16:uniqueId val="{00000001-0648-46EB-BB3D-BCB4B0BB6EAA}"/>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648-46EB-BB3D-BCB4B0BB6EAA}"/>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648-46EB-BB3D-BCB4B0BB6EAA}"/>
              </c:ext>
            </c:extLst>
          </c:dPt>
          <c:val>
            <c:numRef>
              <c:f>Sheet1!$B$2:$B$4</c:f>
              <c:numCache>
                <c:formatCode>General</c:formatCode>
                <c:ptCount val="3"/>
                <c:pt idx="0">
                  <c:v>30</c:v>
                </c:pt>
                <c:pt idx="1">
                  <c:v>30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648-46EB-BB3D-BCB4B0BB6E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9D7CD-DA1A-4ED3-AD35-B6B59289F65C}" type="doc">
      <dgm:prSet loTypeId="urn:microsoft.com/office/officeart/2005/8/layout/hProcess9" loCatId="process" qsTypeId="urn:microsoft.com/office/officeart/2005/8/quickstyle/simple1" qsCatId="simple" csTypeId="urn:microsoft.com/office/officeart/2005/8/colors/accent1_2" csCatId="accent1" phldr="1"/>
      <dgm:spPr/>
    </dgm:pt>
    <dgm:pt modelId="{4A32D99B-5F5D-41B2-9E28-33A9B7EB4CBD}">
      <dgm:prSet phldrT="[Text]"/>
      <dgm:spPr>
        <a:solidFill>
          <a:srgbClr val="93C8E4"/>
        </a:solidFill>
        <a:ln>
          <a:noFill/>
        </a:ln>
      </dgm:spPr>
      <dgm:t>
        <a:bodyPr/>
        <a:lstStyle/>
        <a:p>
          <a:r>
            <a:rPr lang="en-US">
              <a:solidFill>
                <a:schemeClr val="tx1"/>
              </a:solidFill>
            </a:rPr>
            <a:t>Development</a:t>
          </a:r>
        </a:p>
      </dgm:t>
    </dgm:pt>
    <dgm:pt modelId="{0494087A-7CDF-4474-8144-86F19A51DAE9}" type="sibTrans" cxnId="{039229FE-AC84-4BA9-85FD-26018D428BCF}">
      <dgm:prSet/>
      <dgm:spPr/>
      <dgm:t>
        <a:bodyPr/>
        <a:lstStyle/>
        <a:p>
          <a:endParaRPr lang="en-US"/>
        </a:p>
      </dgm:t>
    </dgm:pt>
    <dgm:pt modelId="{000D43E9-64D8-4547-B633-27D071029DB4}" type="parTrans" cxnId="{039229FE-AC84-4BA9-85FD-26018D428BCF}">
      <dgm:prSet/>
      <dgm:spPr/>
      <dgm:t>
        <a:bodyPr/>
        <a:lstStyle/>
        <a:p>
          <a:endParaRPr lang="en-US"/>
        </a:p>
      </dgm:t>
    </dgm:pt>
    <dgm:pt modelId="{05CCE8D0-7B52-4CE8-91F3-3A4863A65F81}">
      <dgm:prSet phldrT="[Text]"/>
      <dgm:spPr>
        <a:solidFill>
          <a:srgbClr val="93C8E4"/>
        </a:solidFill>
        <a:ln>
          <a:noFill/>
        </a:ln>
      </dgm:spPr>
      <dgm:t>
        <a:bodyPr/>
        <a:lstStyle/>
        <a:p>
          <a:r>
            <a:rPr lang="en-US">
              <a:solidFill>
                <a:schemeClr val="tx1"/>
              </a:solidFill>
            </a:rPr>
            <a:t>Test</a:t>
          </a:r>
        </a:p>
      </dgm:t>
    </dgm:pt>
    <dgm:pt modelId="{1F433B9D-968C-4C39-A34A-C6922B46F110}" type="sibTrans" cxnId="{D949806F-4F4E-46C3-A6F6-4EDF6A2169AD}">
      <dgm:prSet/>
      <dgm:spPr/>
      <dgm:t>
        <a:bodyPr/>
        <a:lstStyle/>
        <a:p>
          <a:endParaRPr lang="en-US"/>
        </a:p>
      </dgm:t>
    </dgm:pt>
    <dgm:pt modelId="{CB9963FC-65C0-4D36-BE7F-9B742BE996BE}" type="parTrans" cxnId="{D949806F-4F4E-46C3-A6F6-4EDF6A2169AD}">
      <dgm:prSet/>
      <dgm:spPr/>
      <dgm:t>
        <a:bodyPr/>
        <a:lstStyle/>
        <a:p>
          <a:endParaRPr lang="en-US"/>
        </a:p>
      </dgm:t>
    </dgm:pt>
    <dgm:pt modelId="{A23A3A9A-6EF2-4BE2-A5A3-974563148C22}">
      <dgm:prSet phldrT="[Text]"/>
      <dgm:spPr>
        <a:solidFill>
          <a:srgbClr val="93C8E4"/>
        </a:solidFill>
        <a:ln>
          <a:noFill/>
        </a:ln>
      </dgm:spPr>
      <dgm:t>
        <a:bodyPr/>
        <a:lstStyle/>
        <a:p>
          <a:r>
            <a:rPr lang="en-US">
              <a:solidFill>
                <a:schemeClr val="tx1"/>
              </a:solidFill>
            </a:rPr>
            <a:t>Production</a:t>
          </a:r>
        </a:p>
      </dgm:t>
    </dgm:pt>
    <dgm:pt modelId="{08E376DC-0DB9-4196-9159-C6FC4460A157}" type="sibTrans" cxnId="{C813B5E6-BBAD-413B-B32C-2ADF02FDED46}">
      <dgm:prSet/>
      <dgm:spPr/>
      <dgm:t>
        <a:bodyPr/>
        <a:lstStyle/>
        <a:p>
          <a:endParaRPr lang="en-US"/>
        </a:p>
      </dgm:t>
    </dgm:pt>
    <dgm:pt modelId="{0B8D287B-3AFF-4785-A68B-173B4C7A7C47}" type="parTrans" cxnId="{C813B5E6-BBAD-413B-B32C-2ADF02FDED46}">
      <dgm:prSet/>
      <dgm:spPr/>
      <dgm:t>
        <a:bodyPr/>
        <a:lstStyle/>
        <a:p>
          <a:endParaRPr lang="en-US"/>
        </a:p>
      </dgm:t>
    </dgm:pt>
    <dgm:pt modelId="{8CD130C0-DBA5-453E-A6A7-CDC0B0A66204}" type="pres">
      <dgm:prSet presAssocID="{C179D7CD-DA1A-4ED3-AD35-B6B59289F65C}" presName="CompostProcess" presStyleCnt="0">
        <dgm:presLayoutVars>
          <dgm:dir/>
          <dgm:resizeHandles val="exact"/>
        </dgm:presLayoutVars>
      </dgm:prSet>
      <dgm:spPr/>
    </dgm:pt>
    <dgm:pt modelId="{C11F63CA-9510-4C69-B975-6417FEB4D65F}" type="pres">
      <dgm:prSet presAssocID="{C179D7CD-DA1A-4ED3-AD35-B6B59289F65C}" presName="arrow" presStyleLbl="bgShp" presStyleIdx="0" presStyleCnt="1" custLinFactNeighborX="1909" custLinFactNeighborY="3718"/>
      <dgm:spPr>
        <a:solidFill>
          <a:schemeClr val="bg1">
            <a:lumMod val="85000"/>
          </a:schemeClr>
        </a:solidFill>
      </dgm:spPr>
    </dgm:pt>
    <dgm:pt modelId="{F79A60D5-DEAA-4EA7-BBBF-144937107CEC}" type="pres">
      <dgm:prSet presAssocID="{C179D7CD-DA1A-4ED3-AD35-B6B59289F65C}" presName="linearProcess" presStyleCnt="0"/>
      <dgm:spPr/>
    </dgm:pt>
    <dgm:pt modelId="{7862E1D9-7BDD-47BE-9BF5-44E2473D22CF}" type="pres">
      <dgm:prSet presAssocID="{4A32D99B-5F5D-41B2-9E28-33A9B7EB4CBD}" presName="textNode" presStyleLbl="node1" presStyleIdx="0" presStyleCnt="3" custScaleY="68241">
        <dgm:presLayoutVars>
          <dgm:bulletEnabled val="1"/>
        </dgm:presLayoutVars>
      </dgm:prSet>
      <dgm:spPr/>
    </dgm:pt>
    <dgm:pt modelId="{F85482BF-65B4-41A2-AE5D-AE16F480BE3F}" type="pres">
      <dgm:prSet presAssocID="{0494087A-7CDF-4474-8144-86F19A51DAE9}" presName="sibTrans" presStyleCnt="0"/>
      <dgm:spPr/>
    </dgm:pt>
    <dgm:pt modelId="{280C4FB1-3D76-4B78-94DF-83150D6792A4}" type="pres">
      <dgm:prSet presAssocID="{05CCE8D0-7B52-4CE8-91F3-3A4863A65F81}" presName="textNode" presStyleLbl="node1" presStyleIdx="1" presStyleCnt="3" custScaleY="68241">
        <dgm:presLayoutVars>
          <dgm:bulletEnabled val="1"/>
        </dgm:presLayoutVars>
      </dgm:prSet>
      <dgm:spPr/>
    </dgm:pt>
    <dgm:pt modelId="{A008E947-27D3-45F2-B9A7-DCC12DC4AAF1}" type="pres">
      <dgm:prSet presAssocID="{1F433B9D-968C-4C39-A34A-C6922B46F110}" presName="sibTrans" presStyleCnt="0"/>
      <dgm:spPr/>
    </dgm:pt>
    <dgm:pt modelId="{DB64C7BF-ECDC-4C6B-B803-26886B588B9C}" type="pres">
      <dgm:prSet presAssocID="{A23A3A9A-6EF2-4BE2-A5A3-974563148C22}" presName="textNode" presStyleLbl="node1" presStyleIdx="2" presStyleCnt="3" custScaleY="68241">
        <dgm:presLayoutVars>
          <dgm:bulletEnabled val="1"/>
        </dgm:presLayoutVars>
      </dgm:prSet>
      <dgm:spPr/>
    </dgm:pt>
  </dgm:ptLst>
  <dgm:cxnLst>
    <dgm:cxn modelId="{50436403-8BD2-4D58-A1FC-AA763D9CFE1E}" type="presOf" srcId="{4A32D99B-5F5D-41B2-9E28-33A9B7EB4CBD}" destId="{7862E1D9-7BDD-47BE-9BF5-44E2473D22CF}" srcOrd="0" destOrd="0" presId="urn:microsoft.com/office/officeart/2005/8/layout/hProcess9"/>
    <dgm:cxn modelId="{49765A4B-12AA-41E4-AF1F-5AD9DA877216}" type="presOf" srcId="{05CCE8D0-7B52-4CE8-91F3-3A4863A65F81}" destId="{280C4FB1-3D76-4B78-94DF-83150D6792A4}" srcOrd="0" destOrd="0" presId="urn:microsoft.com/office/officeart/2005/8/layout/hProcess9"/>
    <dgm:cxn modelId="{D949806F-4F4E-46C3-A6F6-4EDF6A2169AD}" srcId="{C179D7CD-DA1A-4ED3-AD35-B6B59289F65C}" destId="{05CCE8D0-7B52-4CE8-91F3-3A4863A65F81}" srcOrd="1" destOrd="0" parTransId="{CB9963FC-65C0-4D36-BE7F-9B742BE996BE}" sibTransId="{1F433B9D-968C-4C39-A34A-C6922B46F110}"/>
    <dgm:cxn modelId="{29D82AAC-4DD1-4212-A24A-354D7031CBED}" type="presOf" srcId="{C179D7CD-DA1A-4ED3-AD35-B6B59289F65C}" destId="{8CD130C0-DBA5-453E-A6A7-CDC0B0A66204}" srcOrd="0" destOrd="0" presId="urn:microsoft.com/office/officeart/2005/8/layout/hProcess9"/>
    <dgm:cxn modelId="{C813B5E6-BBAD-413B-B32C-2ADF02FDED46}" srcId="{C179D7CD-DA1A-4ED3-AD35-B6B59289F65C}" destId="{A23A3A9A-6EF2-4BE2-A5A3-974563148C22}" srcOrd="2" destOrd="0" parTransId="{0B8D287B-3AFF-4785-A68B-173B4C7A7C47}" sibTransId="{08E376DC-0DB9-4196-9159-C6FC4460A157}"/>
    <dgm:cxn modelId="{1A13CCE7-82FD-42D2-86F5-0D02A6B14B84}" type="presOf" srcId="{A23A3A9A-6EF2-4BE2-A5A3-974563148C22}" destId="{DB64C7BF-ECDC-4C6B-B803-26886B588B9C}" srcOrd="0" destOrd="0" presId="urn:microsoft.com/office/officeart/2005/8/layout/hProcess9"/>
    <dgm:cxn modelId="{039229FE-AC84-4BA9-85FD-26018D428BCF}" srcId="{C179D7CD-DA1A-4ED3-AD35-B6B59289F65C}" destId="{4A32D99B-5F5D-41B2-9E28-33A9B7EB4CBD}" srcOrd="0" destOrd="0" parTransId="{000D43E9-64D8-4547-B633-27D071029DB4}" sibTransId="{0494087A-7CDF-4474-8144-86F19A51DAE9}"/>
    <dgm:cxn modelId="{38E4AEEB-0F23-4EC8-9A4B-91BC3F77129C}" type="presParOf" srcId="{8CD130C0-DBA5-453E-A6A7-CDC0B0A66204}" destId="{C11F63CA-9510-4C69-B975-6417FEB4D65F}" srcOrd="0" destOrd="0" presId="urn:microsoft.com/office/officeart/2005/8/layout/hProcess9"/>
    <dgm:cxn modelId="{2D38B41D-2AE2-4FDC-9AF1-C2DA48535A33}" type="presParOf" srcId="{8CD130C0-DBA5-453E-A6A7-CDC0B0A66204}" destId="{F79A60D5-DEAA-4EA7-BBBF-144937107CEC}" srcOrd="1" destOrd="0" presId="urn:microsoft.com/office/officeart/2005/8/layout/hProcess9"/>
    <dgm:cxn modelId="{4315B3AC-B616-4522-891F-3BEFAF669F99}" type="presParOf" srcId="{F79A60D5-DEAA-4EA7-BBBF-144937107CEC}" destId="{7862E1D9-7BDD-47BE-9BF5-44E2473D22CF}" srcOrd="0" destOrd="0" presId="urn:microsoft.com/office/officeart/2005/8/layout/hProcess9"/>
    <dgm:cxn modelId="{5FECB57E-AEDD-4927-BA62-3F650620C242}" type="presParOf" srcId="{F79A60D5-DEAA-4EA7-BBBF-144937107CEC}" destId="{F85482BF-65B4-41A2-AE5D-AE16F480BE3F}" srcOrd="1" destOrd="0" presId="urn:microsoft.com/office/officeart/2005/8/layout/hProcess9"/>
    <dgm:cxn modelId="{A3246C2C-6D75-4D68-B06F-C5B390C72EAC}" type="presParOf" srcId="{F79A60D5-DEAA-4EA7-BBBF-144937107CEC}" destId="{280C4FB1-3D76-4B78-94DF-83150D6792A4}" srcOrd="2" destOrd="0" presId="urn:microsoft.com/office/officeart/2005/8/layout/hProcess9"/>
    <dgm:cxn modelId="{579C0401-D245-486C-B776-A94343FC87DF}" type="presParOf" srcId="{F79A60D5-DEAA-4EA7-BBBF-144937107CEC}" destId="{A008E947-27D3-45F2-B9A7-DCC12DC4AAF1}" srcOrd="3" destOrd="0" presId="urn:microsoft.com/office/officeart/2005/8/layout/hProcess9"/>
    <dgm:cxn modelId="{0D31DB8C-AECD-467F-9D90-350B3BEAED88}" type="presParOf" srcId="{F79A60D5-DEAA-4EA7-BBBF-144937107CEC}" destId="{DB64C7BF-ECDC-4C6B-B803-26886B588B9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F63CA-9510-4C69-B975-6417FEB4D65F}">
      <dsp:nvSpPr>
        <dsp:cNvPr id="0" name=""/>
        <dsp:cNvSpPr/>
      </dsp:nvSpPr>
      <dsp:spPr>
        <a:xfrm>
          <a:off x="947733" y="0"/>
          <a:ext cx="8830480" cy="1959194"/>
        </a:xfrm>
        <a:prstGeom prst="rightArrow">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7862E1D9-7BDD-47BE-9BF5-44E2473D22CF}">
      <dsp:nvSpPr>
        <dsp:cNvPr id="0" name=""/>
        <dsp:cNvSpPr/>
      </dsp:nvSpPr>
      <dsp:spPr>
        <a:xfrm>
          <a:off x="218124" y="712202"/>
          <a:ext cx="3116640" cy="534789"/>
        </a:xfrm>
        <a:prstGeom prst="roundRect">
          <a:avLst/>
        </a:prstGeom>
        <a:solidFill>
          <a:srgbClr val="93C8E4"/>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tx1"/>
              </a:solidFill>
            </a:rPr>
            <a:t>Development</a:t>
          </a:r>
        </a:p>
      </dsp:txBody>
      <dsp:txXfrm>
        <a:off x="244230" y="738308"/>
        <a:ext cx="3064428" cy="482577"/>
      </dsp:txXfrm>
    </dsp:sp>
    <dsp:sp modelId="{280C4FB1-3D76-4B78-94DF-83150D6792A4}">
      <dsp:nvSpPr>
        <dsp:cNvPr id="0" name=""/>
        <dsp:cNvSpPr/>
      </dsp:nvSpPr>
      <dsp:spPr>
        <a:xfrm>
          <a:off x="3636080" y="712202"/>
          <a:ext cx="3116640" cy="534789"/>
        </a:xfrm>
        <a:prstGeom prst="roundRect">
          <a:avLst/>
        </a:prstGeom>
        <a:solidFill>
          <a:srgbClr val="93C8E4"/>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tx1"/>
              </a:solidFill>
            </a:rPr>
            <a:t>Test</a:t>
          </a:r>
        </a:p>
      </dsp:txBody>
      <dsp:txXfrm>
        <a:off x="3662186" y="738308"/>
        <a:ext cx="3064428" cy="482577"/>
      </dsp:txXfrm>
    </dsp:sp>
    <dsp:sp modelId="{DB64C7BF-ECDC-4C6B-B803-26886B588B9C}">
      <dsp:nvSpPr>
        <dsp:cNvPr id="0" name=""/>
        <dsp:cNvSpPr/>
      </dsp:nvSpPr>
      <dsp:spPr>
        <a:xfrm>
          <a:off x="7054035" y="712202"/>
          <a:ext cx="3116640" cy="534789"/>
        </a:xfrm>
        <a:prstGeom prst="roundRect">
          <a:avLst/>
        </a:prstGeom>
        <a:solidFill>
          <a:srgbClr val="93C8E4"/>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tx1"/>
              </a:solidFill>
            </a:rPr>
            <a:t>Production</a:t>
          </a:r>
        </a:p>
      </dsp:txBody>
      <dsp:txXfrm>
        <a:off x="7080141" y="738308"/>
        <a:ext cx="3064428" cy="48257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0.20498</cdr:x>
      <cdr:y>0.32076</cdr:y>
    </cdr:from>
    <cdr:to>
      <cdr:x>0.57364</cdr:x>
      <cdr:y>0.74666</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723636" y="754911"/>
          <a:ext cx="1301485" cy="100237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tx1"/>
              </a:solidFill>
            </a:rPr>
            <a:t>30 </a:t>
          </a:r>
          <a:br>
            <a:rPr lang="en-US" sz="1400" dirty="0">
              <a:solidFill>
                <a:schemeClr val="tx1"/>
              </a:solidFill>
            </a:rPr>
          </a:br>
          <a:r>
            <a:rPr lang="en-US" sz="1400" dirty="0">
              <a:solidFill>
                <a:schemeClr val="tx1"/>
              </a:solidFill>
            </a:rPr>
            <a:t>minutes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D7D2E4-0AA2-402A-810A-0D119C689FE4}" type="datetimeFigureOut">
              <a:rPr lang="en-IN" smtClean="0"/>
              <a:t>13-11-2024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37775-CE7E-4BC5-A90A-BE612DD46709}" type="slidenum">
              <a:rPr lang="en-IN" smtClean="0"/>
              <a:t>‹#›</a:t>
            </a:fld>
            <a:endParaRPr lang="en-IN"/>
          </a:p>
        </p:txBody>
      </p:sp>
    </p:spTree>
    <p:extLst>
      <p:ext uri="{BB962C8B-B14F-4D97-AF65-F5344CB8AC3E}">
        <p14:creationId xmlns:p14="http://schemas.microsoft.com/office/powerpoint/2010/main" val="3531539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power-automate/getting-started#types-of-flow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Hyperlinks in PowerPoint are active for the attendees if you use PowerPoint Live sharing in Teams.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523ACA-F8B5-4D03-B594-D86FCD31A1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31022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43750"/>
              </a:spcBef>
              <a:spcAft>
                <a:spcPct val="43750"/>
              </a:spcAft>
              <a:buClrTx/>
              <a:buSzTx/>
              <a:buFontTx/>
              <a:buNone/>
              <a:tabLst/>
              <a:defRPr/>
            </a:pPr>
            <a:r>
              <a:rPr lang="en-US"/>
              <a:t>Microsoft Dataverse is a cloud-based, low-code data service and app platform, which allows you to leverage the security and connectivity of Microsoft services. Dataverse connects easily to all aspects of Microsoft Power Platform so that you can fully control, automate, and strengthen your business. With standard tables and columns, as well as the ability to easily define relationships between your data, Dataverse was built for powerful, scalable solutions.</a:t>
            </a:r>
          </a:p>
          <a:p>
            <a:pPr>
              <a:spcBef>
                <a:spcPct val="43750"/>
              </a:spcBef>
              <a:spcAft>
                <a:spcPct val="43750"/>
              </a:spcAft>
            </a:pPr>
            <a:endParaRPr lang="en-US"/>
          </a:p>
          <a:p>
            <a:pPr>
              <a:spcBef>
                <a:spcPct val="43750"/>
              </a:spcBef>
              <a:spcAft>
                <a:spcPct val="43750"/>
              </a:spcAft>
            </a:pPr>
            <a:r>
              <a:rPr lang="en-US"/>
              <a:t>Microsoft Dataverse is a cloud-based solution that easily structures a variety of data and business logic to support interconnected applications and processes in a secure and compliant manner. Managed and maintained by Microsoft, Dataverse is available globally but deployed geographically to comply with your potential data residency. It is not designed for stand-alone use on your servers, so you will need an internet connection to access and use it.</a:t>
            </a:r>
          </a:p>
          <a:p>
            <a:pPr>
              <a:spcBef>
                <a:spcPct val="43750"/>
              </a:spcBef>
              <a:spcAft>
                <a:spcPct val="43750"/>
              </a:spcAft>
            </a:pPr>
            <a:endParaRPr lang="en-US"/>
          </a:p>
          <a:p>
            <a:pPr>
              <a:spcBef>
                <a:spcPct val="43750"/>
              </a:spcBef>
              <a:spcAft>
                <a:spcPct val="43750"/>
              </a:spcAft>
            </a:pPr>
            <a:r>
              <a:rPr lang="en-US"/>
              <a:t>Dataverse is designed to be your central data repository for business data, and you might even be using it already. Behind the scenes, it powers many Microsoft Dynamics 365 solutions such as Field Service, Marketing, Customer Service, and Sales. It is also available as part of Power Apps and Power Automate with native connectivity built right in. The AI Builder and Portals features of Microsoft Power Platform also utilize Dataverse.</a:t>
            </a:r>
          </a:p>
          <a:p>
            <a:endParaRPr lang="en-US"/>
          </a:p>
          <a:p>
            <a:pPr>
              <a:spcBef>
                <a:spcPct val="43750"/>
              </a:spcBef>
              <a:spcAft>
                <a:spcPct val="43750"/>
              </a:spcAft>
            </a:pPr>
            <a:r>
              <a:rPr lang="en-US"/>
              <a:t>Below is a visualization that brings together the many offerings of Microsoft Dataverse.</a:t>
            </a:r>
          </a:p>
          <a:p>
            <a:endParaRPr lang="en-US"/>
          </a:p>
          <a:p>
            <a:pPr>
              <a:spcBef>
                <a:spcPct val="43750"/>
              </a:spcBef>
              <a:spcAft>
                <a:spcPct val="43750"/>
              </a:spcAft>
            </a:pPr>
            <a:r>
              <a:rPr lang="en-US"/>
              <a:t>As you can see, Microsoft Dataverse offers a great deal of functionality. Below is a brief explanation of each category of features.</a:t>
            </a:r>
          </a:p>
          <a:p>
            <a:endParaRPr lang="en-US"/>
          </a:p>
          <a:p>
            <a:pPr marL="171450" indent="-171450">
              <a:spcBef>
                <a:spcPct val="43750"/>
              </a:spcBef>
              <a:spcAft>
                <a:spcPct val="43750"/>
              </a:spcAft>
              <a:buFont typeface="Arial" panose="020B0604020202020204" pitchFamily="34" charset="0"/>
              <a:buChar char="•"/>
            </a:pPr>
            <a:r>
              <a:rPr lang="en-US" b="1"/>
              <a:t>Security</a:t>
            </a:r>
            <a:r>
              <a:rPr lang="en-US"/>
              <a:t>: Dataverse handles authentication with Azure Active Directory (Azure AD) to allow for conditional access and multi-factor authentication. It supports authorization down to the row and column level and provides rich auditing capabilities.</a:t>
            </a:r>
          </a:p>
          <a:p>
            <a:pPr marL="171450" indent="-171450">
              <a:spcBef>
                <a:spcPct val="43750"/>
              </a:spcBef>
              <a:spcAft>
                <a:spcPct val="43750"/>
              </a:spcAft>
              <a:buFont typeface="Arial" panose="020B0604020202020204" pitchFamily="34" charset="0"/>
              <a:buChar char="•"/>
            </a:pPr>
            <a:r>
              <a:rPr lang="en-US" b="1"/>
              <a:t>Logic</a:t>
            </a:r>
            <a:r>
              <a:rPr lang="en-US"/>
              <a:t>: Dataverse allows you to easily apply business logic at the data level. Regardless of how a user is interacting with the data, the same rules apply. These rules could be related to duplicate detection</a:t>
            </a:r>
            <a:r>
              <a:rPr lang="en-US" b="1"/>
              <a:t>, business rules</a:t>
            </a:r>
            <a:r>
              <a:rPr lang="en-US"/>
              <a:t>, workflows, or more.</a:t>
            </a:r>
          </a:p>
          <a:p>
            <a:pPr marL="171450" indent="-171450">
              <a:spcBef>
                <a:spcPct val="43750"/>
              </a:spcBef>
              <a:spcAft>
                <a:spcPct val="43750"/>
              </a:spcAft>
              <a:buFont typeface="Arial" panose="020B0604020202020204" pitchFamily="34" charset="0"/>
              <a:buChar char="•"/>
            </a:pPr>
            <a:r>
              <a:rPr lang="en-US" b="1"/>
              <a:t>Data</a:t>
            </a:r>
            <a:r>
              <a:rPr lang="en-US"/>
              <a:t>: Dataverse offers you the control to shape your data, allowing you to discover, model, validate, and report on your data. This control ensures your data looks the way you want regardless of how it is used.</a:t>
            </a:r>
          </a:p>
          <a:p>
            <a:pPr marL="171450" indent="-171450">
              <a:spcBef>
                <a:spcPct val="43750"/>
              </a:spcBef>
              <a:spcAft>
                <a:spcPct val="43750"/>
              </a:spcAft>
              <a:buFont typeface="Arial" panose="020B0604020202020204" pitchFamily="34" charset="0"/>
              <a:buChar char="•"/>
            </a:pPr>
            <a:r>
              <a:rPr lang="en-US" b="1"/>
              <a:t>Storage</a:t>
            </a:r>
            <a:r>
              <a:rPr lang="en-US"/>
              <a:t>: Dataverse stores your physical data in the Azure cloud. This cloud-based storage removes the burden of worrying about where your data lives or how it scales. These concerns are all handled for you.</a:t>
            </a:r>
          </a:p>
          <a:p>
            <a:pPr marL="171450" indent="-171450">
              <a:spcBef>
                <a:spcPct val="43750"/>
              </a:spcBef>
              <a:spcAft>
                <a:spcPct val="43750"/>
              </a:spcAft>
              <a:buFont typeface="Arial" panose="020B0604020202020204" pitchFamily="34" charset="0"/>
              <a:buChar char="•"/>
            </a:pPr>
            <a:r>
              <a:rPr lang="en-US" b="1"/>
              <a:t>Integration</a:t>
            </a:r>
            <a:r>
              <a:rPr lang="en-US"/>
              <a:t>: Dataverse connects in different ways to support your business needs. APIs, webhooks, </a:t>
            </a:r>
            <a:r>
              <a:rPr lang="en-US" err="1"/>
              <a:t>eventing</a:t>
            </a:r>
            <a:r>
              <a:rPr lang="en-US"/>
              <a:t>, and data exports give you flexibility to get data in and out.</a:t>
            </a:r>
          </a:p>
          <a:p>
            <a:endParaRPr lang="en-US"/>
          </a:p>
          <a:p>
            <a:pPr>
              <a:spcBef>
                <a:spcPct val="43750"/>
              </a:spcBef>
              <a:spcAft>
                <a:spcPct val="43750"/>
              </a:spcAft>
            </a:pPr>
            <a:r>
              <a:rPr lang="en-US"/>
              <a:t>As you can see, Microsoft Dataverse is a very powerful cloud-based solution for storing and working with your business data. In the following sections, you will look at Microsoft Dataverse from the lens of data storage for Microsoft Power Platform, where you will start your journey. Keep in mind the additional rich capabilities discussed above which you can explore further as your usage increases.</a:t>
            </a:r>
          </a:p>
          <a:p>
            <a:endParaRPr lang="en-US"/>
          </a:p>
          <a:p>
            <a:pPr>
              <a:spcBef>
                <a:spcPct val="43750"/>
              </a:spcBef>
              <a:spcAft>
                <a:spcPct val="43750"/>
              </a:spcAft>
            </a:pPr>
            <a:r>
              <a:rPr lang="en-US"/>
              <a:t>To get started, Microsoft Dataverse lets you create one or many cloud-based instances of a standardized database. The database includes predefined tables and columns which store data commonly found across nearly all organizations and businesses. You can customize and extend what is stored by adding new columns or tables. The ease of setting up a Microsoft Dataverse database and standardized data model under it simplifies your ability to concentrate your efforts on building solutions without worrying about infrastructure, storage, and data integration. With your data stored in Microsoft Dataverse, there are many different ways to access it. You can work with the data natively with tools such as Power Apps or Power Automate. Or through connectors and APIs you can connect to Microsoft Dataverse from any business solution. With the power of features such as role-based security and business rules you can trust your data is safe no matter how it is accessed.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7350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t>Whether you are building a canvas app or a model-driven app, Dataverse is the ideal data source because it is the foundational data source of Microsoft Power Platform. As a result, you will experience the most functionality, the deepest integrations, the most features, and the best ease-of-use of any available data sources. From simple web-based data design to robust, role-based security, Microsoft Dataverse is a straightforward platform that you can use to begin designing your data structures and helping to keep them safe. Then, with your data in place, you have rich integration capabilities from Power Apps and the rest of Microsoft Power Platform. Additionally, by applying business rules, you can trust that your business integrity will be maintained no matter what tool you use to interact with the data.</a:t>
            </a:r>
          </a:p>
          <a:p>
            <a:endParaRPr lang="en-US"/>
          </a:p>
          <a:p>
            <a:pPr>
              <a:spcBef>
                <a:spcPct val="43750"/>
              </a:spcBef>
              <a:spcAft>
                <a:spcPct val="43750"/>
              </a:spcAft>
            </a:pPr>
            <a:r>
              <a:rPr lang="en-US"/>
              <a:t>Another benefit of using Dataverse is that all of your data is stored in tables. A table is a set of records that is used to store data, similar to how a table stores data within a database. Dataverse includes a base set of standard tables that cover typical scenarios, but you can also create custom tables that are specific to your organization. Standard and custom tables within Dataverse help provide a secure and cloud-based storage option for your data. Tables allow you to create a business-focused definition of your organization's data for use within apps.</a:t>
            </a:r>
          </a:p>
          <a:p>
            <a:endParaRPr lang="en-US"/>
          </a:p>
          <a:p>
            <a:pPr>
              <a:spcBef>
                <a:spcPct val="43750"/>
              </a:spcBef>
              <a:spcAft>
                <a:spcPct val="43750"/>
              </a:spcAft>
            </a:pPr>
            <a:r>
              <a:rPr lang="en-US"/>
              <a:t>Some benefits of using Dataverse and its tables include:</a:t>
            </a:r>
          </a:p>
          <a:p>
            <a:pPr marL="171450" indent="-171450">
              <a:buFont typeface="Arial" panose="020B0604020202020204" pitchFamily="34" charset="0"/>
              <a:buChar char="•"/>
            </a:pPr>
            <a:r>
              <a:rPr lang="en-US" b="1"/>
              <a:t>Simple to manage</a:t>
            </a:r>
            <a:r>
              <a:rPr lang="en-US"/>
              <a:t> - Both the metadata and data are stored in the cloud. You don't need to worry about the details of how they're stored.</a:t>
            </a:r>
          </a:p>
          <a:p>
            <a:pPr marL="171450" indent="-171450">
              <a:buFont typeface="Arial" panose="020B0604020202020204" pitchFamily="34" charset="0"/>
              <a:buChar char="•"/>
            </a:pPr>
            <a:r>
              <a:rPr lang="en-US" b="1"/>
              <a:t>Helps to secure data</a:t>
            </a:r>
            <a:r>
              <a:rPr lang="en-US"/>
              <a:t> - Data is stored so that users can see it only if you grant them access. Role-based security allows you to control access to tables for different users within your organization.</a:t>
            </a:r>
          </a:p>
          <a:p>
            <a:pPr marL="171450" indent="-171450">
              <a:buFont typeface="Arial" panose="020B0604020202020204" pitchFamily="34" charset="0"/>
              <a:buChar char="•"/>
            </a:pPr>
            <a:r>
              <a:rPr lang="en-US" b="1"/>
              <a:t>Access your Dynamics 365 Data</a:t>
            </a:r>
            <a:r>
              <a:rPr lang="en-US"/>
              <a:t> - Data from your Dynamics 365 applications is also stored within the Dataverse, which allows you to quickly build apps that use your Dynamics 365 data and extend your apps by using Power Apps.</a:t>
            </a:r>
          </a:p>
          <a:p>
            <a:pPr marL="171450" indent="-171450">
              <a:buFont typeface="Arial" panose="020B0604020202020204" pitchFamily="34" charset="0"/>
              <a:buChar char="•"/>
            </a:pPr>
            <a:r>
              <a:rPr lang="en-US" b="1"/>
              <a:t>Rich metadata</a:t>
            </a:r>
            <a:r>
              <a:rPr lang="en-US"/>
              <a:t> - Data types and relationships are used directly within Power Apps.</a:t>
            </a:r>
          </a:p>
          <a:p>
            <a:pPr marL="171450" indent="-171450">
              <a:buFont typeface="Arial" panose="020B0604020202020204" pitchFamily="34" charset="0"/>
              <a:buChar char="•"/>
            </a:pPr>
            <a:r>
              <a:rPr lang="en-US" b="1"/>
              <a:t>Logic and validation</a:t>
            </a:r>
            <a:r>
              <a:rPr lang="en-US"/>
              <a:t> - Define calculated columns, business rules, workflows, and business process flows to ensure data quality and drive business processes.</a:t>
            </a:r>
          </a:p>
          <a:p>
            <a:pPr marL="171450" indent="-171450">
              <a:buFont typeface="Arial" panose="020B0604020202020204" pitchFamily="34" charset="0"/>
              <a:buChar char="•"/>
            </a:pPr>
            <a:r>
              <a:rPr lang="en-US" b="1"/>
              <a:t>Productivity tools</a:t>
            </a:r>
            <a:r>
              <a:rPr lang="en-US"/>
              <a:t> - Tables are available within the add-ins for Microsoft Excel to increase productivity and ensure data accessibility.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00622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GB"/>
              <a:t>A Dataverse database is a single instance of Microsoft Dataverse which stores data in a set of standard and custom data structures called tables. A table is a logical set of rows that is used to store data. Rows within a table contain many columns to manage individual pieces of information about a single row.</a:t>
            </a:r>
          </a:p>
          <a:p>
            <a:endParaRPr lang="en-GB"/>
          </a:p>
          <a:p>
            <a:pPr>
              <a:spcBef>
                <a:spcPct val="43750"/>
              </a:spcBef>
              <a:spcAft>
                <a:spcPct val="43750"/>
              </a:spcAft>
            </a:pPr>
            <a:r>
              <a:rPr lang="en-GB"/>
              <a:t>You can create one or many database instances in Microsoft Dataverse to host data behind your business solutions. Each instance of a Microsoft Dataverse will start with the same set of tables to store data, but you can always extend and customize a Microsoft Dataverse database to meet specific business needs. This means that you can share business solutions that reference standard tables in Microsoft Dataverse across your organization or with any other organization by using it anywhere in the world.</a:t>
            </a:r>
          </a:p>
          <a:p>
            <a:pPr>
              <a:spcBef>
                <a:spcPct val="43750"/>
              </a:spcBef>
              <a:spcAft>
                <a:spcPct val="43750"/>
              </a:spcAft>
            </a:pPr>
            <a:endParaRPr lang="en-GB"/>
          </a:p>
          <a:p>
            <a:pPr>
              <a:spcBef>
                <a:spcPct val="43750"/>
              </a:spcBef>
              <a:spcAft>
                <a:spcPct val="43750"/>
              </a:spcAft>
            </a:pPr>
            <a:r>
              <a:rPr lang="en-GB"/>
              <a:t>A Dataverse database supports large data sets and complex data models. Tables can hold millions of items, and you can extend the storage in each instance of a Microsoft Dataverse database to four (4) terabytes per instance. The amount of data that is available in your instance of Microsoft Dataverse is based upon the number and type of licenses that are associated with it. Data storage is pooled between all licensed users, so you can allocate storage as needed for each solution that you build. Additional storage can be purchased if you need more storage than what is offered within standard licensing.</a:t>
            </a:r>
          </a:p>
          <a:p>
            <a:pPr>
              <a:spcBef>
                <a:spcPct val="43750"/>
              </a:spcBef>
              <a:spcAft>
                <a:spcPct val="43750"/>
              </a:spcAft>
            </a:pPr>
            <a:r>
              <a:rPr lang="en-GB" b="1"/>
              <a:t>Tip: </a:t>
            </a:r>
            <a:r>
              <a:rPr lang="en-GB"/>
              <a:t>Dataverse supports transactional multi-user applications, where quick response to user demand is the priority. It is not intended to be a platform for long running or batch processing.</a:t>
            </a:r>
          </a:p>
          <a:p>
            <a:pPr>
              <a:spcBef>
                <a:spcPct val="43750"/>
              </a:spcBef>
              <a:spcAft>
                <a:spcPct val="43750"/>
              </a:spcAft>
            </a:pPr>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r>
              <a:rPr lang="en-GB"/>
              <a:t>The standard table design in a Microsoft Dataverse database is based upon an open data model standard called Common Data Model. Common Data Model is a logical design that includes a set of open-sourced, standardized, extensible data tables and relationships that Microsoft and its partners have published in an industry-wide initiative called the Open Data Initiative. This collection of predefined tables, columns, semantic metadata, and relationships form the basis of the Common Data Model. The structure of a Microsoft Dataverse database is based upon the definitions and schema in the Common Data Model. The key benefit of using Common Data Model as the basis of a Microsoft Dataverse database is simplified integration of any solutions that use a Common Data Model schema, because the standard tables of the solution are the same. You will also be able to take advantage of a rich ecosystem of solutions that vendors have built from using Common Data Model. Best of all, there is practically no limit to how far you can extend a Microsoft Dataverse database.</a:t>
            </a:r>
          </a:p>
          <a:p>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r>
              <a:rPr lang="en-GB"/>
              <a:t>Dataverse contains comprehensive business logic, processing, integration, and security features that aid the building of business solutions. These features are covered later in the course.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12468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Solutions are containers that track and manage customizations in a Microsoft Dataverse environment</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If you have multiple environments, each would have their own set of solutions. Solutions can include table metadata, forms, views, business rules, processes definitions and other assets required to run the app; including components created by developers like scripts or compiled code.  </a:t>
            </a:r>
          </a:p>
          <a:p>
            <a:endParaRPr lang="en-US" dirty="0"/>
          </a:p>
          <a:p>
            <a:r>
              <a:rPr lang="en-US" sz="882" kern="1200" dirty="0">
                <a:solidFill>
                  <a:schemeClr val="tx1"/>
                </a:solidFill>
                <a:effectLst/>
                <a:latin typeface="Segoe UI Light" pitchFamily="34" charset="0"/>
                <a:ea typeface="+mn-ea"/>
                <a:cs typeface="+mn-cs"/>
              </a:rPr>
              <a:t>when you have a Dynamics 365 application like Sales or Service those are installed using the same solution framework.  3</a:t>
            </a:r>
            <a:r>
              <a:rPr lang="en-US" sz="882" kern="1200" baseline="30000" dirty="0">
                <a:solidFill>
                  <a:schemeClr val="tx1"/>
                </a:solidFill>
                <a:effectLst/>
                <a:latin typeface="Segoe UI Light" pitchFamily="34" charset="0"/>
                <a:ea typeface="+mn-ea"/>
                <a:cs typeface="+mn-cs"/>
              </a:rPr>
              <a:t>rd</a:t>
            </a:r>
            <a:r>
              <a:rPr lang="en-US" sz="882" kern="1200" dirty="0">
                <a:solidFill>
                  <a:schemeClr val="tx1"/>
                </a:solidFill>
                <a:effectLst/>
                <a:latin typeface="Segoe UI Light" pitchFamily="34" charset="0"/>
                <a:ea typeface="+mn-ea"/>
                <a:cs typeface="+mn-cs"/>
              </a:rPr>
              <a:t> party ISVs also ship their products using solutions</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Solutions require Microsoft Dataverse, but do not require it be used by apps and flows as a data source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26731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Head to lab0 in </a:t>
            </a:r>
            <a:r>
              <a:rPr lang="en-US" dirty="0" err="1"/>
              <a:t>github</a:t>
            </a:r>
            <a:r>
              <a:rPr lang="en-US" dirty="0"/>
              <a:t> to setup your lab environment - https://github.com/MicrosoftLearning/PL-500T00-Microsoft-Power-Automate-RPA-Developer/blob/master/Instructions/L00/Lab00_Setup_Environment.md </a:t>
            </a:r>
            <a:br>
              <a:rPr lang="en-US" dirty="0"/>
            </a:br>
            <a:r>
              <a:rPr lang="en-US" dirty="0"/>
              <a:t>Trainer:  this one exercise might be better if students follow you along as you show them how to step through it.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54046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204032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latin typeface="Segoe UI Light" panose="020B0502040204020203" pitchFamily="34" charset="0"/>
                <a:cs typeface="Segoe UI Light" panose="020B0502040204020203" pitchFamily="34" charset="0"/>
              </a:rPr>
              <a:t>Get your lab setup</a:t>
            </a:r>
          </a:p>
          <a:p>
            <a:endParaRPr lang="en-GB" dirty="0">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Trainer: </a:t>
            </a:r>
            <a:r>
              <a:rPr lang="en-US" dirty="0"/>
              <a:t>These exercises might be better if students follow you along as you show them how to step through it. </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11/13/2024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912794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Platform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20403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Apps</a:t>
            </a:r>
            <a:r>
              <a:rPr lang="en-US" altLang="zh-CN"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a:t>
            </a:r>
            <a:r>
              <a:rPr lang="en-US" altLang="zh-CN" sz="1800" dirty="0">
                <a:effectLst/>
                <a:latin typeface="Calibri" panose="020F0502020204030204" pitchFamily="34" charset="0"/>
                <a:ea typeface="PMingLiU" panose="02020500000000000000" pitchFamily="18" charset="-120"/>
              </a:rPr>
              <a:t>Microsoft Dataverse</a:t>
            </a:r>
            <a:r>
              <a:rPr lang="en-US" altLang="zh-CN" sz="882" b="0" i="0" u="none" strike="noStrike" kern="1200" dirty="0">
                <a:solidFill>
                  <a:schemeClr val="tx1"/>
                </a:solidFill>
                <a:effectLst/>
                <a:latin typeface="Segoe UI Light" pitchFamily="34" charset="0"/>
                <a:ea typeface="+mn-ea"/>
                <a:cs typeface="+mn-cs"/>
              </a:rPr>
              <a:t>) to allow simple integration and interaction with existing data. Power Apps enables the creation of web and mobile applications that run on all devices.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Power Automate</a:t>
            </a:r>
            <a:r>
              <a:rPr lang="en-US" altLang="zh-CN"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Power BI</a:t>
            </a:r>
            <a:r>
              <a:rPr lang="en-US" altLang="zh-CN" sz="882" b="0" i="0" u="none" strike="noStrike" kern="1200" dirty="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pPr algn="l"/>
            <a:r>
              <a:rPr lang="en-US" altLang="zh-CN" b="1" i="0" dirty="0">
                <a:solidFill>
                  <a:srgbClr val="000000"/>
                </a:solidFill>
                <a:effectLst/>
                <a:latin typeface="Segoe UI" panose="020B0502040204020203" pitchFamily="34" charset="0"/>
              </a:rPr>
              <a:t>Power Pages </a:t>
            </a:r>
            <a:r>
              <a:rPr lang="en-US" b="0" i="0" dirty="0">
                <a:solidFill>
                  <a:srgbClr val="191919"/>
                </a:solidFill>
                <a:effectLst/>
                <a:latin typeface="Segoe UI" panose="020B0502040204020203" pitchFamily="34" charset="0"/>
              </a:rPr>
              <a:t>Construct websites for services like permitting, licensing, grant applications, and outage reporting.</a:t>
            </a:r>
            <a:endParaRPr lang="en-US" altLang="zh-CN"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Copilot Studio E</a:t>
            </a:r>
            <a:r>
              <a:rPr lang="en-US" altLang="zh-CN" sz="882" b="0" i="0" u="none" strike="noStrike" kern="1200" dirty="0">
                <a:solidFill>
                  <a:schemeClr val="tx1"/>
                </a:solidFill>
                <a:effectLst/>
                <a:latin typeface="Segoe UI Light" pitchFamily="34" charset="0"/>
                <a:ea typeface="+mn-ea"/>
                <a:cs typeface="+mn-cs"/>
              </a:rPr>
              <a:t>nables anyone to create new or extend existing copilots using a guided, no-code graphical interface, without the need for data scientists or developers.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sz="882" b="0" i="0" u="none" strike="noStrike" kern="1200" dirty="0">
              <a:solidFill>
                <a:schemeClr val="tx1"/>
              </a:solidFill>
              <a:effectLst/>
              <a:latin typeface="Segoe UI Light" pitchFamily="34" charset="0"/>
              <a:ea typeface="+mn-ea"/>
              <a:cs typeface="+mn-cs"/>
            </a:endParaRPr>
          </a:p>
          <a:p>
            <a:endParaRPr lang="en-US" altLang="zh-CN"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35473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While not every RPA solution will involve all Power Platform products, they can work together to solve larger challenges. Power Apps, Power Pages, and Power Virtual agents can start a RPA automation by updating data in Dataverse, or even directing triggering a Power Automate flow. Power Automate handles  the automation and Power BI provides analytics on the overall process success.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1372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panose="020B0502040204020203" pitchFamily="34" charset="0"/>
                <a:ea typeface="+mn-ea"/>
                <a:cs typeface="+mn-cs"/>
              </a:rPr>
              <a:t>For those who aren’t as familiar with Power Automate it is an end-to-end intelligent automation platform that brings together digital process automation (DPA) with API-based automation that you know in Power Automate today with the newest feature in Robotic Process Automation (RPA) with UI-based automation into a single cloud-based offering.</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It enables everyone from end users and developers alike to build workflows that automate highly repetitive, manual, and time-consuming tasks across legacy, on-prem, and cloud apps and services.</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With Power Automate we are empowering organizations to do more with less.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Microsoft Power Automate is a low-code automation platform that unlocks analog data with AI, automates UI with RPA, and orchestrates APIs with DPA–a single cloud-based automation platform.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66452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N"/>
              <a:t>More on the types here </a:t>
            </a:r>
            <a:r>
              <a:rPr lang="en-US">
                <a:hlinkClick r:id="rId3"/>
              </a:rPr>
              <a:t>https://docs.microsoft.com/en-us/power-automate/getting-started#types-of-flows</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63838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use robotic process automation you record the actions in an application that doesn't have an API those recorded actions become a desktop flow that can be used as part of a bigger flow </a:t>
            </a:r>
          </a:p>
          <a:p>
            <a:endParaRPr lang="en-US"/>
          </a:p>
          <a:p>
            <a:r>
              <a:rPr lang="en-US"/>
              <a:t>in the example we show using a manual trigger to run a flow which might collect some parameters from the user in the mobile device and it runs a desktop flow that was recorded on the desktop automating the legacy application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78521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https://learn.microsoft.com/en-us/power-automate/desktop-flows/install</a:t>
            </a:r>
          </a:p>
          <a:p>
            <a:r>
              <a:rPr lang="en-US"/>
              <a:t>Using the MSI is only required by non-Windows 11 machines</a:t>
            </a:r>
          </a:p>
          <a:p>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latin typeface="+mn-lt"/>
              </a:rPr>
              <a:t>You can download and install Power Automate using an MSI installer or from Microsoft Store. Microsoft Store installation doesn't require you to have admin rights on your device.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latin typeface="+mn-lt"/>
              </a:rPr>
              <a:t>You should choose one option only. Duplicate installations on the same machine may cause issues and isn't recommended.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54673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Power Automate also offers Pay-as-you-go https://learn.microsoft.com/en-us/power-platform/admin/pay-as-you-go-overview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7247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B3448-CA8E-F9E1-5B28-E0A664E4E3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BC2942E-B5A3-B691-25BD-BFAF73253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5A5639-76CC-53BB-A08A-9DB0CBE1A609}"/>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5F8F6A17-8943-FC04-6477-0326B6944E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D67D9B-F39A-A35F-0ABA-F048F029EC32}"/>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3566281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21F8-2543-241D-09F7-0B3377F2392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FD539A-617B-E3A2-E4C6-9E16F02803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F192C4-A741-8185-4B9A-9162E76D29EE}"/>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5789F6B3-3F38-4799-06F9-0C56A09889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535C32-43F9-F7B2-21B3-CD6C3AEFDBC4}"/>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3802322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624A9A-41BF-1D3C-996B-3F3409B12D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E91508-3666-2182-35EE-816ADF4223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DA48C4-90A2-9702-B718-902DEF22135F}"/>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12DD3B75-6AAB-DC6F-EA13-3ABF73171B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1DF140-B412-09B7-2E3E-AAA0744D0B92}"/>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136093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621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7243823" cy="276999"/>
          </a:xfrm>
          <a:prstGeom prst="rect">
            <a:avLst/>
          </a:prstGeom>
        </p:spPr>
        <p:txBody>
          <a:bodyPr anchor="t"/>
          <a:lstStyle>
            <a:lvl1pPr marL="0" indent="0">
              <a:spcBef>
                <a:spcPts val="0"/>
              </a:spcBef>
              <a:buNone/>
              <a:defRPr sz="1800">
                <a:solidFill>
                  <a:schemeClr val="tx1"/>
                </a:solidFill>
                <a:latin typeface="+mj-lt"/>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7241633" cy="830997"/>
          </a:xfrm>
          <a:prstGeom prst="rect">
            <a:avLst/>
          </a:prstGeom>
        </p:spPr>
        <p:txBody>
          <a:bodyPr wrap="square">
            <a:spAutoFit/>
          </a:bodyPr>
          <a:lstStyle>
            <a:lvl1pPr marL="231775" indent="-231775">
              <a:buFont typeface="Arial" panose="020B0604020202020204" pitchFamily="34" charset="0"/>
              <a:buChar char="•"/>
              <a:defRPr sz="1800">
                <a:solidFill>
                  <a:schemeClr val="tx1"/>
                </a:solidFill>
              </a:defRPr>
            </a:lvl1pPr>
            <a:lvl2pPr marL="566738" indent="-219075">
              <a:buFont typeface="Arial" panose="020B0604020202020204" pitchFamily="34" charset="0"/>
              <a:buChar char="•"/>
              <a:defRPr sz="1600">
                <a:solidFill>
                  <a:schemeClr val="tx1"/>
                </a:solidFill>
              </a:defRPr>
            </a:lvl2pPr>
            <a:lvl3pPr marL="741363" indent="-115888">
              <a:buFont typeface="Arial" panose="020B0604020202020204" pitchFamily="34" charset="0"/>
              <a:buChar char="•"/>
              <a:defRPr sz="1400">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1015663"/>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8005951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381653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386097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_with Hea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162BDF-DEE8-2EF5-89DB-FD5A65D1E86F}"/>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8372781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195230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6940417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262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2B62-0448-E0E1-559A-1A71D2C861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D814B1-2325-E59E-7802-49AA5C5416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62343C-B2B2-0218-95F3-DBD5460FBFEF}"/>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AB10FBE5-3ED2-1492-1707-6AFDCF60A1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ED6DCB-3946-D650-AED2-F8460713372F}"/>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37971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8060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9843912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r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04EC36-5CCD-4A67-92FF-0F677F679A81}"/>
              </a:ext>
            </a:extLst>
          </p:cNvPr>
          <p:cNvGrpSpPr/>
          <p:nvPr userDrawn="1"/>
        </p:nvGrpSpPr>
        <p:grpSpPr>
          <a:xfrm>
            <a:off x="1542553" y="2406349"/>
            <a:ext cx="9108219" cy="2229265"/>
            <a:chOff x="-9526" y="2124077"/>
            <a:chExt cx="7048501" cy="1816227"/>
          </a:xfrm>
        </p:grpSpPr>
        <p:sp>
          <p:nvSpPr>
            <p:cNvPr id="12" name="Flowchart: Data 11" descr="Global Power Platform Bootcamo">
              <a:extLst>
                <a:ext uri="{FF2B5EF4-FFF2-40B4-BE49-F238E27FC236}">
                  <a16:creationId xmlns:a16="http://schemas.microsoft.com/office/drawing/2014/main" id="{AA4D1FB6-5895-4211-97CA-0423D114AA84}"/>
                </a:ext>
                <a:ext uri="{C183D7F6-B498-43B3-948B-1728B52AA6E4}">
                  <adec:decorative xmlns:adec="http://schemas.microsoft.com/office/drawing/2017/decorative" val="0"/>
                </a:ext>
              </a:extLst>
            </p:cNvPr>
            <p:cNvSpPr/>
            <p:nvPr userDrawn="1"/>
          </p:nvSpPr>
          <p:spPr>
            <a:xfrm>
              <a:off x="-9526" y="3035430"/>
              <a:ext cx="7048501" cy="904874"/>
            </a:xfrm>
            <a:prstGeom prst="chevron">
              <a:avLst/>
            </a:prstGeom>
            <a:solidFill>
              <a:srgbClr val="5C3078">
                <a:alpha val="90000"/>
              </a:srgbClr>
            </a:solidFill>
            <a:ln>
              <a:solidFill>
                <a:srgbClr val="5C3078">
                  <a:alpha val="6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000"/>
            </a:p>
          </p:txBody>
        </p:sp>
        <p:sp>
          <p:nvSpPr>
            <p:cNvPr id="11" name="Flowchart: Data 11" descr="Global Power Platform Bootcamo">
              <a:extLst>
                <a:ext uri="{FF2B5EF4-FFF2-40B4-BE49-F238E27FC236}">
                  <a16:creationId xmlns:a16="http://schemas.microsoft.com/office/drawing/2014/main" id="{981077D5-F223-4484-9643-B1C774D5E74F}"/>
                </a:ext>
                <a:ext uri="{C183D7F6-B498-43B3-948B-1728B52AA6E4}">
                  <adec:decorative xmlns:adec="http://schemas.microsoft.com/office/drawing/2017/decorative" val="0"/>
                </a:ext>
              </a:extLst>
            </p:cNvPr>
            <p:cNvSpPr/>
            <p:nvPr userDrawn="1"/>
          </p:nvSpPr>
          <p:spPr>
            <a:xfrm flipV="1">
              <a:off x="-9526" y="2124077"/>
              <a:ext cx="7048501" cy="904874"/>
            </a:xfrm>
            <a:prstGeom prst="chevron">
              <a:avLst/>
            </a:prstGeom>
            <a:solidFill>
              <a:srgbClr val="5C3078">
                <a:alpha val="90000"/>
              </a:srgbClr>
            </a:solidFill>
            <a:ln>
              <a:solidFill>
                <a:srgbClr val="5C3078">
                  <a:alpha val="6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000"/>
            </a:p>
          </p:txBody>
        </p:sp>
      </p:grpSp>
      <p:sp>
        <p:nvSpPr>
          <p:cNvPr id="3" name="Rectangle 2">
            <a:extLst>
              <a:ext uri="{FF2B5EF4-FFF2-40B4-BE49-F238E27FC236}">
                <a16:creationId xmlns:a16="http://schemas.microsoft.com/office/drawing/2014/main" id="{9321662B-C753-4C77-8150-88565E6308F9}"/>
              </a:ext>
            </a:extLst>
          </p:cNvPr>
          <p:cNvSpPr/>
          <p:nvPr userDrawn="1"/>
        </p:nvSpPr>
        <p:spPr>
          <a:xfrm>
            <a:off x="2348618" y="2136339"/>
            <a:ext cx="7494767" cy="2585323"/>
          </a:xfrm>
          <a:prstGeom prst="rect">
            <a:avLst/>
          </a:prstGeom>
          <a:noFill/>
        </p:spPr>
        <p:txBody>
          <a:bodyPr wrap="square" lIns="91440" tIns="45720" rIns="91440" bIns="45720">
            <a:spAutoFit/>
          </a:bodyPr>
          <a:lstStyle/>
          <a:p>
            <a:pPr algn="ctr"/>
            <a:r>
              <a:rPr lang="en-US" sz="9600" b="1" cap="none" spc="51">
                <a:ln w="0"/>
                <a:solidFill>
                  <a:schemeClr val="bg2"/>
                </a:solidFill>
                <a:effectLst>
                  <a:innerShdw blurRad="63500" dist="50800" dir="13500000">
                    <a:srgbClr val="000000">
                      <a:alpha val="50000"/>
                    </a:srgbClr>
                  </a:innerShdw>
                </a:effectLst>
                <a:latin typeface="Lato Black" panose="020F0A02020204030203" pitchFamily="34" charset="0"/>
              </a:rPr>
              <a:t>TEAMS 10</a:t>
            </a:r>
            <a:r>
              <a:rPr lang="en-US" sz="9600" b="1" cap="none" spc="51">
                <a:ln w="0"/>
                <a:solidFill>
                  <a:srgbClr val="5C3078"/>
                </a:solidFill>
                <a:effectLst>
                  <a:innerShdw blurRad="63500" dist="50800" dir="13500000">
                    <a:srgbClr val="000000">
                      <a:alpha val="50000"/>
                    </a:srgbClr>
                  </a:innerShdw>
                </a:effectLst>
                <a:latin typeface="Lato Black" panose="020F0A02020204030203" pitchFamily="34" charset="0"/>
              </a:rPr>
              <a:t>X</a:t>
            </a:r>
          </a:p>
          <a:p>
            <a:pPr algn="ctr"/>
            <a:r>
              <a:rPr lang="en-US" sz="6600" b="1" cap="none" spc="51">
                <a:ln w="0"/>
                <a:solidFill>
                  <a:schemeClr val="bg2"/>
                </a:solidFill>
                <a:effectLst>
                  <a:innerShdw blurRad="63500" dist="50800" dir="13500000">
                    <a:srgbClr val="000000">
                      <a:alpha val="50000"/>
                    </a:srgbClr>
                  </a:innerShdw>
                </a:effectLst>
                <a:latin typeface="Lato Black" panose="020F0A02020204030203" pitchFamily="34" charset="0"/>
              </a:rPr>
              <a:t>VIRTUAL SUMMIT</a:t>
            </a:r>
          </a:p>
        </p:txBody>
      </p:sp>
      <p:cxnSp>
        <p:nvCxnSpPr>
          <p:cNvPr id="7" name="Straight Connector 6">
            <a:extLst>
              <a:ext uri="{FF2B5EF4-FFF2-40B4-BE49-F238E27FC236}">
                <a16:creationId xmlns:a16="http://schemas.microsoft.com/office/drawing/2014/main" id="{261698B0-7754-444A-8FD1-68606514D7EA}"/>
              </a:ext>
            </a:extLst>
          </p:cNvPr>
          <p:cNvCxnSpPr/>
          <p:nvPr userDrawn="1"/>
        </p:nvCxnSpPr>
        <p:spPr>
          <a:xfrm>
            <a:off x="2238103" y="3524957"/>
            <a:ext cx="7567748" cy="0"/>
          </a:xfrm>
          <a:prstGeom prst="line">
            <a:avLst/>
          </a:prstGeom>
          <a:ln w="50800">
            <a:solidFill>
              <a:srgbClr val="FF9A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D681F91-FD85-4BE5-BFE9-2CF16A8E4780}"/>
              </a:ext>
            </a:extLst>
          </p:cNvPr>
          <p:cNvSpPr txBox="1"/>
          <p:nvPr userDrawn="1"/>
        </p:nvSpPr>
        <p:spPr>
          <a:xfrm>
            <a:off x="683625" y="431076"/>
            <a:ext cx="5121915" cy="461665"/>
          </a:xfrm>
          <a:prstGeom prst="rect">
            <a:avLst/>
          </a:prstGeom>
          <a:noFill/>
        </p:spPr>
        <p:txBody>
          <a:bodyPr wrap="none" rtlCol="0">
            <a:spAutoFit/>
          </a:bodyPr>
          <a:lstStyle/>
          <a:p>
            <a:r>
              <a:rPr lang="en-US" sz="2400">
                <a:solidFill>
                  <a:srgbClr val="FF9A00"/>
                </a:solidFill>
                <a:latin typeface="Lato Black" panose="020F0A02020204030203" pitchFamily="34" charset="0"/>
              </a:rPr>
              <a:t>UNLEASH THE POWER OF TEAMS</a:t>
            </a:r>
          </a:p>
        </p:txBody>
      </p:sp>
      <p:pic>
        <p:nvPicPr>
          <p:cNvPr id="16" name="Picture 15" descr="Icon&#10;&#10;Description automatically generated">
            <a:extLst>
              <a:ext uri="{FF2B5EF4-FFF2-40B4-BE49-F238E27FC236}">
                <a16:creationId xmlns:a16="http://schemas.microsoft.com/office/drawing/2014/main" id="{305D000F-542F-477B-9AA0-9E2065D5F9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7714" y="1473668"/>
            <a:ext cx="2585311" cy="2858293"/>
          </a:xfrm>
          <a:prstGeom prst="rect">
            <a:avLst/>
          </a:prstGeom>
          <a:effectLst>
            <a:glow rad="63500">
              <a:schemeClr val="bg1">
                <a:lumMod val="65000"/>
                <a:alpha val="40000"/>
              </a:schemeClr>
            </a:glow>
          </a:effectLst>
        </p:spPr>
      </p:pic>
      <p:sp>
        <p:nvSpPr>
          <p:cNvPr id="17" name="TextBox 16">
            <a:extLst>
              <a:ext uri="{FF2B5EF4-FFF2-40B4-BE49-F238E27FC236}">
                <a16:creationId xmlns:a16="http://schemas.microsoft.com/office/drawing/2014/main" id="{515F11B8-0B8F-4186-9B25-D12E79C7C1A3}"/>
              </a:ext>
            </a:extLst>
          </p:cNvPr>
          <p:cNvSpPr txBox="1"/>
          <p:nvPr userDrawn="1"/>
        </p:nvSpPr>
        <p:spPr>
          <a:xfrm>
            <a:off x="9078686" y="5344728"/>
            <a:ext cx="1848583" cy="461665"/>
          </a:xfrm>
          <a:prstGeom prst="rect">
            <a:avLst/>
          </a:prstGeom>
          <a:noFill/>
        </p:spPr>
        <p:txBody>
          <a:bodyPr wrap="none" rtlCol="0">
            <a:spAutoFit/>
          </a:bodyPr>
          <a:lstStyle/>
          <a:p>
            <a:r>
              <a:rPr lang="en-US" sz="2400">
                <a:solidFill>
                  <a:srgbClr val="FF9A00"/>
                </a:solidFill>
                <a:latin typeface="Lato Black" panose="020F0A02020204030203" pitchFamily="34" charset="0"/>
              </a:rPr>
              <a:t>APRIL 6 &amp; 7</a:t>
            </a:r>
          </a:p>
        </p:txBody>
      </p:sp>
    </p:spTree>
    <p:extLst>
      <p:ext uri="{BB962C8B-B14F-4D97-AF65-F5344CB8AC3E}">
        <p14:creationId xmlns:p14="http://schemas.microsoft.com/office/powerpoint/2010/main" val="2160272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resentation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9AA58B38-98B6-4A7D-AFCC-397036EB669A}"/>
              </a:ext>
            </a:extLst>
          </p:cNvPr>
          <p:cNvSpPr>
            <a:spLocks noGrp="1"/>
          </p:cNvSpPr>
          <p:nvPr>
            <p:ph type="body" sz="quarter" idx="12" hasCustomPrompt="1"/>
          </p:nvPr>
        </p:nvSpPr>
        <p:spPr>
          <a:xfrm>
            <a:off x="470518" y="2794419"/>
            <a:ext cx="11283519" cy="609399"/>
          </a:xfrm>
          <a:noFill/>
        </p:spPr>
        <p:txBody>
          <a:bodyPr wrap="square" lIns="0" tIns="0" rIns="0" bIns="0">
            <a:spAutoFit/>
          </a:bodyPr>
          <a:lstStyle>
            <a:lvl1pPr marL="0" indent="0" algn="ctr">
              <a:spcBef>
                <a:spcPts val="0"/>
              </a:spcBef>
              <a:buNone/>
              <a:defRPr lang="en-US" sz="4400" b="1" kern="1200" dirty="0">
                <a:solidFill>
                  <a:schemeClr val="bg1"/>
                </a:solidFill>
                <a:latin typeface="+mn-lt"/>
                <a:ea typeface="+mj-ea"/>
                <a:cs typeface="+mj-cs"/>
              </a:defRPr>
            </a:lvl1pPr>
          </a:lstStyle>
          <a:p>
            <a:pPr lvl="0"/>
            <a:r>
              <a:rPr lang="en-US"/>
              <a:t>Session Title</a:t>
            </a:r>
          </a:p>
        </p:txBody>
      </p:sp>
      <p:sp>
        <p:nvSpPr>
          <p:cNvPr id="7" name="Text Placeholder 4">
            <a:extLst>
              <a:ext uri="{FF2B5EF4-FFF2-40B4-BE49-F238E27FC236}">
                <a16:creationId xmlns:a16="http://schemas.microsoft.com/office/drawing/2014/main" id="{0B4B3661-415B-431B-A340-8CF6C869788B}"/>
              </a:ext>
            </a:extLst>
          </p:cNvPr>
          <p:cNvSpPr>
            <a:spLocks noGrp="1"/>
          </p:cNvSpPr>
          <p:nvPr>
            <p:ph type="body" sz="quarter" idx="13" hasCustomPrompt="1"/>
          </p:nvPr>
        </p:nvSpPr>
        <p:spPr>
          <a:xfrm>
            <a:off x="470518" y="4504226"/>
            <a:ext cx="11283519" cy="332399"/>
          </a:xfrm>
          <a:noFill/>
        </p:spPr>
        <p:txBody>
          <a:bodyPr wrap="square" lIns="0" tIns="0" rIns="0" bIns="0">
            <a:spAutoFit/>
          </a:bodyPr>
          <a:lstStyle>
            <a:lvl1pPr marL="0" indent="0" algn="ctr">
              <a:spcBef>
                <a:spcPts val="0"/>
              </a:spcBef>
              <a:buNone/>
              <a:defRPr lang="en-US" sz="2400" b="1" kern="1200" dirty="0">
                <a:solidFill>
                  <a:schemeClr val="bg1"/>
                </a:solidFill>
                <a:latin typeface="+mn-lt"/>
                <a:ea typeface="+mj-ea"/>
                <a:cs typeface="+mj-cs"/>
              </a:defRPr>
            </a:lvl1pPr>
          </a:lstStyle>
          <a:p>
            <a:pPr lvl="0"/>
            <a:r>
              <a:rPr lang="en-US"/>
              <a:t>Speaker Brief Introduction</a:t>
            </a:r>
          </a:p>
        </p:txBody>
      </p:sp>
      <p:sp>
        <p:nvSpPr>
          <p:cNvPr id="9" name="Text Placeholder 4">
            <a:extLst>
              <a:ext uri="{FF2B5EF4-FFF2-40B4-BE49-F238E27FC236}">
                <a16:creationId xmlns:a16="http://schemas.microsoft.com/office/drawing/2014/main" id="{E85A0A6E-2F19-4F4C-80D2-59B7C10EFB27}"/>
              </a:ext>
            </a:extLst>
          </p:cNvPr>
          <p:cNvSpPr>
            <a:spLocks noGrp="1"/>
          </p:cNvSpPr>
          <p:nvPr>
            <p:ph type="body" sz="quarter" idx="14" hasCustomPrompt="1"/>
          </p:nvPr>
        </p:nvSpPr>
        <p:spPr>
          <a:xfrm>
            <a:off x="470518" y="3938615"/>
            <a:ext cx="11283519" cy="443199"/>
          </a:xfrm>
          <a:noFill/>
        </p:spPr>
        <p:txBody>
          <a:bodyPr wrap="square" lIns="0" tIns="0" rIns="0" bIns="0">
            <a:spAutoFit/>
          </a:bodyPr>
          <a:lstStyle>
            <a:lvl1pPr marL="0" indent="0" algn="ctr">
              <a:spcBef>
                <a:spcPts val="0"/>
              </a:spcBef>
              <a:buNone/>
              <a:defRPr lang="en-US" sz="3200" b="1" kern="1200" dirty="0">
                <a:solidFill>
                  <a:schemeClr val="bg1"/>
                </a:solidFill>
                <a:latin typeface="+mn-lt"/>
                <a:ea typeface="+mj-ea"/>
                <a:cs typeface="+mj-cs"/>
              </a:defRPr>
            </a:lvl1pPr>
          </a:lstStyle>
          <a:p>
            <a:pPr lvl="0"/>
            <a:r>
              <a:rPr lang="en-US"/>
              <a:t>Speaker Name</a:t>
            </a:r>
          </a:p>
        </p:txBody>
      </p:sp>
      <p:pic>
        <p:nvPicPr>
          <p:cNvPr id="3" name="Picture 2" descr="Icon&#10;&#10;Description automatically generated">
            <a:extLst>
              <a:ext uri="{FF2B5EF4-FFF2-40B4-BE49-F238E27FC236}">
                <a16:creationId xmlns:a16="http://schemas.microsoft.com/office/drawing/2014/main" id="{D42FA182-65F8-43FD-8B76-E4BE870ED8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67521" y="164129"/>
            <a:ext cx="2289513" cy="2289513"/>
          </a:xfrm>
          <a:prstGeom prst="rect">
            <a:avLst/>
          </a:prstGeom>
        </p:spPr>
      </p:pic>
    </p:spTree>
    <p:extLst>
      <p:ext uri="{BB962C8B-B14F-4D97-AF65-F5344CB8AC3E}">
        <p14:creationId xmlns:p14="http://schemas.microsoft.com/office/powerpoint/2010/main" val="33460586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resentation Title Slid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0E3ACD-7FA1-43FB-92AB-D2FC6B01A2F9}"/>
              </a:ext>
            </a:extLst>
          </p:cNvPr>
          <p:cNvSpPr>
            <a:spLocks noGrp="1"/>
          </p:cNvSpPr>
          <p:nvPr>
            <p:ph type="pic" sz="quarter" idx="10"/>
          </p:nvPr>
        </p:nvSpPr>
        <p:spPr>
          <a:xfrm>
            <a:off x="8619649" y="600075"/>
            <a:ext cx="2139315" cy="2139315"/>
          </a:xfrm>
          <a:prstGeom prst="ellipse">
            <a:avLst/>
          </a:prstGeom>
          <a:ln w="101600">
            <a:solidFill>
              <a:srgbClr val="FF9A00"/>
            </a:solidFill>
          </a:ln>
        </p:spPr>
        <p:txBody>
          <a:bodyPr/>
          <a:lstStyle/>
          <a:p>
            <a:r>
              <a:rPr lang="en-US"/>
              <a:t>Click icon to add picture</a:t>
            </a:r>
          </a:p>
        </p:txBody>
      </p:sp>
      <p:sp>
        <p:nvSpPr>
          <p:cNvPr id="7" name="object 5">
            <a:extLst>
              <a:ext uri="{FF2B5EF4-FFF2-40B4-BE49-F238E27FC236}">
                <a16:creationId xmlns:a16="http://schemas.microsoft.com/office/drawing/2014/main" id="{13310B1C-6FB4-4D3B-B79A-DF315C87F042}"/>
              </a:ext>
            </a:extLst>
          </p:cNvPr>
          <p:cNvSpPr/>
          <p:nvPr userDrawn="1"/>
        </p:nvSpPr>
        <p:spPr>
          <a:xfrm>
            <a:off x="0" y="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2060"/>
          </a:solidFill>
        </p:spPr>
        <p:txBody>
          <a:bodyPr wrap="square" lIns="0" tIns="0" rIns="0" bIns="0" rtlCol="0"/>
          <a:lstStyle/>
          <a:p>
            <a:endParaRPr sz="1400"/>
          </a:p>
        </p:txBody>
      </p:sp>
      <p:sp>
        <p:nvSpPr>
          <p:cNvPr id="29" name="object 6">
            <a:extLst>
              <a:ext uri="{FF2B5EF4-FFF2-40B4-BE49-F238E27FC236}">
                <a16:creationId xmlns:a16="http://schemas.microsoft.com/office/drawing/2014/main" id="{0F9703EA-6FA5-4EAF-B958-DEB960A31108}"/>
              </a:ext>
            </a:extLst>
          </p:cNvPr>
          <p:cNvSpPr txBox="1">
            <a:spLocks noGrp="1"/>
          </p:cNvSpPr>
          <p:nvPr userDrawn="1">
            <p:ph type="title"/>
          </p:nvPr>
        </p:nvSpPr>
        <p:spPr>
          <a:xfrm>
            <a:off x="448319" y="26038"/>
            <a:ext cx="4721861" cy="1243930"/>
          </a:xfrm>
          <a:prstGeom prst="rect">
            <a:avLst/>
          </a:prstGeom>
        </p:spPr>
        <p:txBody>
          <a:bodyPr vert="horz" wrap="square" lIns="0" tIns="12700" rIns="0" bIns="0" rtlCol="0">
            <a:spAutoFit/>
          </a:bodyPr>
          <a:lstStyle>
            <a:lvl1pPr marL="16933">
              <a:lnSpc>
                <a:spcPct val="100000"/>
              </a:lnSpc>
              <a:spcBef>
                <a:spcPts val="133"/>
              </a:spcBef>
              <a:defRPr>
                <a:latin typeface="Segoe UI Semibold" panose="020B0702040204020203" pitchFamily="34" charset="0"/>
                <a:cs typeface="Segoe UI Semibold" panose="020B0702040204020203" pitchFamily="34" charset="0"/>
              </a:defRPr>
            </a:lvl1pPr>
          </a:lstStyle>
          <a:p>
            <a:pPr marL="12700">
              <a:lnSpc>
                <a:spcPct val="100000"/>
              </a:lnSpc>
              <a:spcBef>
                <a:spcPts val="100"/>
              </a:spcBef>
            </a:pPr>
            <a:r>
              <a:rPr lang="en-US" sz="4000" b="1" dirty="0">
                <a:solidFill>
                  <a:schemeClr val="bg1"/>
                </a:solidFill>
              </a:rPr>
              <a:t>Click to edit Master title style</a:t>
            </a:r>
            <a:endParaRPr sz="4000" b="1" dirty="0">
              <a:solidFill>
                <a:schemeClr val="bg1"/>
              </a:solidFill>
            </a:endParaRPr>
          </a:p>
        </p:txBody>
      </p:sp>
      <p:sp>
        <p:nvSpPr>
          <p:cNvPr id="13" name="Text Placeholder 4">
            <a:extLst>
              <a:ext uri="{FF2B5EF4-FFF2-40B4-BE49-F238E27FC236}">
                <a16:creationId xmlns:a16="http://schemas.microsoft.com/office/drawing/2014/main" id="{1B48BA99-E3E0-4FD2-87F4-FACD218F3CCC}"/>
              </a:ext>
            </a:extLst>
          </p:cNvPr>
          <p:cNvSpPr>
            <a:spLocks noGrp="1"/>
          </p:cNvSpPr>
          <p:nvPr>
            <p:ph type="body" sz="quarter" idx="16" hasCustomPrompt="1"/>
          </p:nvPr>
        </p:nvSpPr>
        <p:spPr>
          <a:xfrm>
            <a:off x="448319" y="1595287"/>
            <a:ext cx="7338496" cy="387799"/>
          </a:xfrm>
          <a:noFill/>
        </p:spPr>
        <p:txBody>
          <a:bodyPr wrap="square" lIns="0" tIns="0" rIns="0" bIns="0">
            <a:spAutoFit/>
          </a:bodyPr>
          <a:lstStyle>
            <a:lvl1pPr marL="0" indent="0">
              <a:spcBef>
                <a:spcPts val="0"/>
              </a:spcBef>
              <a:buNone/>
              <a:defRPr lang="en-US" sz="2800" b="1" kern="1200" dirty="0">
                <a:solidFill>
                  <a:schemeClr val="tx1"/>
                </a:solidFill>
                <a:latin typeface="Segoe UI Semibold" panose="020B0702040204020203" pitchFamily="34" charset="0"/>
                <a:ea typeface="+mj-ea"/>
                <a:cs typeface="Segoe UI Semibold" panose="020B0702040204020203" pitchFamily="34" charset="0"/>
              </a:defRPr>
            </a:lvl1pPr>
          </a:lstStyle>
          <a:p>
            <a:pPr lvl="0"/>
            <a:r>
              <a:rPr lang="en-US"/>
              <a:t>Tagline 1</a:t>
            </a:r>
          </a:p>
        </p:txBody>
      </p:sp>
      <p:sp>
        <p:nvSpPr>
          <p:cNvPr id="14" name="Text Placeholder 4">
            <a:extLst>
              <a:ext uri="{FF2B5EF4-FFF2-40B4-BE49-F238E27FC236}">
                <a16:creationId xmlns:a16="http://schemas.microsoft.com/office/drawing/2014/main" id="{9A649B98-6AF6-4537-A44A-3FEDDE425EE8}"/>
              </a:ext>
            </a:extLst>
          </p:cNvPr>
          <p:cNvSpPr>
            <a:spLocks noGrp="1"/>
          </p:cNvSpPr>
          <p:nvPr>
            <p:ph type="body" sz="quarter" idx="17" hasCustomPrompt="1"/>
          </p:nvPr>
        </p:nvSpPr>
        <p:spPr>
          <a:xfrm>
            <a:off x="448319" y="2096499"/>
            <a:ext cx="7338496" cy="332399"/>
          </a:xfrm>
          <a:noFill/>
        </p:spPr>
        <p:txBody>
          <a:bodyPr wrap="square" lIns="0" tIns="0" rIns="0" bIns="0">
            <a:spAutoFit/>
          </a:bodyPr>
          <a:lstStyle>
            <a:lvl1pPr marL="0" indent="0">
              <a:spcBef>
                <a:spcPts val="0"/>
              </a:spcBef>
              <a:buNone/>
              <a:defRPr lang="en-US" sz="2400" b="1" kern="1200" dirty="0">
                <a:solidFill>
                  <a:schemeClr val="tx1">
                    <a:lumMod val="50000"/>
                    <a:lumOff val="50000"/>
                  </a:schemeClr>
                </a:solidFill>
                <a:latin typeface="Segoe UI Semibold" panose="020B0702040204020203" pitchFamily="34" charset="0"/>
                <a:ea typeface="+mj-ea"/>
                <a:cs typeface="Segoe UI Semibold" panose="020B0702040204020203" pitchFamily="34" charset="0"/>
              </a:defRPr>
            </a:lvl1pPr>
          </a:lstStyle>
          <a:p>
            <a:pPr lvl="0"/>
            <a:r>
              <a:rPr lang="en-US"/>
              <a:t>Tagline 2 (Optional)</a:t>
            </a:r>
          </a:p>
        </p:txBody>
      </p:sp>
      <p:sp>
        <p:nvSpPr>
          <p:cNvPr id="15" name="Content Placeholder 2">
            <a:extLst>
              <a:ext uri="{FF2B5EF4-FFF2-40B4-BE49-F238E27FC236}">
                <a16:creationId xmlns:a16="http://schemas.microsoft.com/office/drawing/2014/main" id="{2E6AB9B5-B150-46E6-AC48-31D6424AF280}"/>
              </a:ext>
            </a:extLst>
          </p:cNvPr>
          <p:cNvSpPr>
            <a:spLocks noGrp="1"/>
          </p:cNvSpPr>
          <p:nvPr>
            <p:ph sz="half" idx="1" hasCustomPrompt="1"/>
          </p:nvPr>
        </p:nvSpPr>
        <p:spPr>
          <a:xfrm>
            <a:off x="448322" y="2752079"/>
            <a:ext cx="7342740" cy="3481532"/>
          </a:xfrm>
        </p:spPr>
        <p:txBody>
          <a:bodyPr/>
          <a:lstStyle>
            <a:lvl1pPr marL="0" indent="0">
              <a:buNone/>
              <a:defRPr>
                <a:latin typeface="Segoe UI Semibold" panose="020B0702040204020203" pitchFamily="34" charset="0"/>
                <a:cs typeface="Segoe UI Semibold" panose="020B0702040204020203" pitchFamily="34" charset="0"/>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Speaker Bio</a:t>
            </a:r>
          </a:p>
        </p:txBody>
      </p:sp>
    </p:spTree>
    <p:extLst>
      <p:ext uri="{BB962C8B-B14F-4D97-AF65-F5344CB8AC3E}">
        <p14:creationId xmlns:p14="http://schemas.microsoft.com/office/powerpoint/2010/main" val="396738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slide">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0C6A827D-9BFA-4542-AE7D-D868557FF9C0}"/>
              </a:ext>
            </a:extLst>
          </p:cNvPr>
          <p:cNvCxnSpPr/>
          <p:nvPr userDrawn="1"/>
        </p:nvCxnSpPr>
        <p:spPr>
          <a:xfrm>
            <a:off x="958139" y="1488319"/>
            <a:ext cx="1494264" cy="0"/>
          </a:xfrm>
          <a:prstGeom prst="line">
            <a:avLst/>
          </a:prstGeom>
          <a:ln w="41275">
            <a:solidFill>
              <a:srgbClr val="A52CA6"/>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BAADB76C-EAFB-4FA9-842C-92856D5B9CFD}"/>
              </a:ext>
            </a:extLst>
          </p:cNvPr>
          <p:cNvSpPr/>
          <p:nvPr userDrawn="1"/>
        </p:nvSpPr>
        <p:spPr>
          <a:xfrm>
            <a:off x="405008" y="471149"/>
            <a:ext cx="8574451" cy="817596"/>
          </a:xfrm>
          <a:prstGeom prst="rect">
            <a:avLst/>
          </a:prstGeom>
        </p:spPr>
        <p:txBody>
          <a:bodyPr wrap="square">
            <a:spAutoFit/>
          </a:bodyPr>
          <a:lstStyle/>
          <a:p>
            <a:pPr lvl="1">
              <a:lnSpc>
                <a:spcPct val="120000"/>
              </a:lnSpc>
            </a:pPr>
            <a:r>
              <a:rPr lang="en-US" sz="4400" b="0">
                <a:solidFill>
                  <a:srgbClr val="402A8B"/>
                </a:solidFill>
                <a:latin typeface="Proxima Nova Semibold" panose="02000506030000020004" pitchFamily="50" charset="0"/>
                <a:ea typeface="Proxima Nova" charset="0"/>
                <a:cs typeface="Proxima Nova" charset="0"/>
              </a:rPr>
              <a:t>Agenda</a:t>
            </a:r>
          </a:p>
        </p:txBody>
      </p:sp>
      <p:sp>
        <p:nvSpPr>
          <p:cNvPr id="12" name="Text Placeholder 4">
            <a:extLst>
              <a:ext uri="{FF2B5EF4-FFF2-40B4-BE49-F238E27FC236}">
                <a16:creationId xmlns:a16="http://schemas.microsoft.com/office/drawing/2014/main" id="{88D39669-4B38-468C-A12F-4BB869C09E9C}"/>
              </a:ext>
            </a:extLst>
          </p:cNvPr>
          <p:cNvSpPr>
            <a:spLocks noGrp="1"/>
          </p:cNvSpPr>
          <p:nvPr>
            <p:ph type="body" sz="quarter" idx="12" hasCustomPrompt="1"/>
          </p:nvPr>
        </p:nvSpPr>
        <p:spPr>
          <a:xfrm>
            <a:off x="841652" y="1906766"/>
            <a:ext cx="5510213" cy="997196"/>
          </a:xfrm>
          <a:noFill/>
        </p:spPr>
        <p:txBody>
          <a:bodyPr wrap="square" lIns="0" tIns="0" rIns="0" bIns="0">
            <a:spAutoFit/>
          </a:bodyPr>
          <a:lstStyle>
            <a:lvl1pPr marL="571486" indent="-571486">
              <a:spcBef>
                <a:spcPts val="0"/>
              </a:spcBef>
              <a:buFont typeface="Arial" panose="020B0604020202020204" pitchFamily="34" charset="0"/>
              <a:buChar char="•"/>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a:t>Section 1</a:t>
            </a:r>
          </a:p>
          <a:p>
            <a:pPr lvl="0"/>
            <a:r>
              <a:rPr lang="en-US"/>
              <a:t>Section 2</a:t>
            </a:r>
          </a:p>
        </p:txBody>
      </p:sp>
    </p:spTree>
    <p:extLst>
      <p:ext uri="{BB962C8B-B14F-4D97-AF65-F5344CB8AC3E}">
        <p14:creationId xmlns:p14="http://schemas.microsoft.com/office/powerpoint/2010/main" val="4255121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10"/>
            <a:ext cx="6400800" cy="830997"/>
          </a:xfrm>
          <a:noFill/>
        </p:spPr>
        <p:txBody>
          <a:bodyPr lIns="0" tIns="0" rIns="0" bIns="0" anchor="b" anchorCtr="0">
            <a:spAutoFit/>
          </a:bodyPr>
          <a:lstStyle>
            <a:lvl1pPr algn="l" defTabSz="932719" rtl="0" eaLnBrk="1" latinLnBrk="0" hangingPunct="1">
              <a:lnSpc>
                <a:spcPct val="90000"/>
              </a:lnSpc>
              <a:spcBef>
                <a:spcPct val="0"/>
              </a:spcBef>
              <a:buNone/>
              <a:defRPr lang="en-US" sz="6000" b="1" kern="1200" cap="none" spc="-51" baseline="0" dirty="0">
                <a:ln w="3175">
                  <a:noFill/>
                </a:ln>
                <a:solidFill>
                  <a:srgbClr val="913EB5"/>
                </a:soli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1"/>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29233" y="3360"/>
            <a:ext cx="1435947" cy="536581"/>
          </a:xfrm>
          <a:prstGeom prst="rect">
            <a:avLst/>
          </a:prstGeom>
          <a:solidFill>
            <a:srgbClr val="913E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3"/>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5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Title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0B4116A-AF16-420C-9CCD-4636501CC280}"/>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40BFA5DA-0D44-4871-9BEB-F1DEADF4FF68}"/>
              </a:ext>
            </a:extLst>
          </p:cNvPr>
          <p:cNvSpPr>
            <a:spLocks noGrp="1"/>
          </p:cNvSpPr>
          <p:nvPr>
            <p:ph type="title" hasCustomPrompt="1"/>
          </p:nvPr>
        </p:nvSpPr>
        <p:spPr>
          <a:xfrm>
            <a:off x="584200" y="2601971"/>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7" name="Text Placeholder 4">
            <a:extLst>
              <a:ext uri="{FF2B5EF4-FFF2-40B4-BE49-F238E27FC236}">
                <a16:creationId xmlns:a16="http://schemas.microsoft.com/office/drawing/2014/main" id="{8AA04CB1-BA13-4746-B491-69B870CBC147}"/>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30997048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emo slide">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708CA99-13F4-4F8C-828F-5636C4BF1A18}"/>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F215652-0C91-4A76-8F59-04636616B9BF}"/>
              </a:ext>
            </a:extLst>
          </p:cNvPr>
          <p:cNvSpPr>
            <a:spLocks noGrp="1"/>
          </p:cNvSpPr>
          <p:nvPr>
            <p:ph type="title" hasCustomPrompt="1"/>
          </p:nvPr>
        </p:nvSpPr>
        <p:spPr>
          <a:xfrm>
            <a:off x="584200" y="2702780"/>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10" name="Text Placeholder 4">
            <a:extLst>
              <a:ext uri="{FF2B5EF4-FFF2-40B4-BE49-F238E27FC236}">
                <a16:creationId xmlns:a16="http://schemas.microsoft.com/office/drawing/2014/main" id="{8A19AF20-8843-4DF6-93D6-46AD4A03070B}"/>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2621107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2C366DA-32C9-4A60-8D62-D4E38A27F445}"/>
              </a:ext>
            </a:extLst>
          </p:cNvPr>
          <p:cNvCxnSpPr/>
          <p:nvPr userDrawn="1"/>
        </p:nvCxnSpPr>
        <p:spPr>
          <a:xfrm>
            <a:off x="584199" y="3741564"/>
            <a:ext cx="1494264" cy="0"/>
          </a:xfrm>
          <a:prstGeom prst="line">
            <a:avLst/>
          </a:prstGeom>
          <a:ln w="41275">
            <a:solidFill>
              <a:srgbClr val="913EB5"/>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151B4FB-C0BA-45E9-B5B8-6C2889B19D1C}"/>
              </a:ext>
            </a:extLst>
          </p:cNvPr>
          <p:cNvSpPr>
            <a:spLocks noGrp="1"/>
          </p:cNvSpPr>
          <p:nvPr>
            <p:ph type="title" hasCustomPrompt="1"/>
          </p:nvPr>
        </p:nvSpPr>
        <p:spPr>
          <a:xfrm>
            <a:off x="584200" y="2702780"/>
            <a:ext cx="5510213" cy="830997"/>
          </a:xfrm>
          <a:noFill/>
        </p:spPr>
        <p:txBody>
          <a:bodyPr wrap="square" lIns="0" tIns="0" rIns="0" bIns="0" anchor="b" anchorCtr="0">
            <a:spAutoFit/>
          </a:bodyPr>
          <a:lstStyle>
            <a:lvl1pPr>
              <a:defRPr sz="6000" b="1" spc="-51" baseline="0">
                <a:solidFill>
                  <a:srgbClr val="913EB5"/>
                </a:solidFill>
                <a:latin typeface="Segoe UI Semibold" panose="020B0702040204020203" pitchFamily="34" charset="0"/>
                <a:cs typeface="Segoe UI Semibold" panose="020B0702040204020203" pitchFamily="34" charset="0"/>
              </a:defRPr>
            </a:lvl1pPr>
          </a:lstStyle>
          <a:p>
            <a:r>
              <a:rPr lang="en-US"/>
              <a:t>Section title</a:t>
            </a:r>
          </a:p>
        </p:txBody>
      </p:sp>
      <p:sp>
        <p:nvSpPr>
          <p:cNvPr id="10" name="Text Placeholder 4">
            <a:extLst>
              <a:ext uri="{FF2B5EF4-FFF2-40B4-BE49-F238E27FC236}">
                <a16:creationId xmlns:a16="http://schemas.microsoft.com/office/drawing/2014/main" id="{A7EB1B3C-DEE1-43E4-A555-94D1FA9CAA00}"/>
              </a:ext>
            </a:extLst>
          </p:cNvPr>
          <p:cNvSpPr>
            <a:spLocks noGrp="1"/>
          </p:cNvSpPr>
          <p:nvPr>
            <p:ph type="body" sz="quarter" idx="12" hasCustomPrompt="1"/>
          </p:nvPr>
        </p:nvSpPr>
        <p:spPr>
          <a:xfrm>
            <a:off x="584200" y="4143938"/>
            <a:ext cx="5510213" cy="498599"/>
          </a:xfrm>
          <a:noFill/>
        </p:spPr>
        <p:txBody>
          <a:bodyPr wrap="square" lIns="0" tIns="0" rIns="0" bIns="0">
            <a:spAutoFit/>
          </a:bodyPr>
          <a:lstStyle>
            <a:lvl1pPr marL="0" indent="0">
              <a:spcBef>
                <a:spcPts val="0"/>
              </a:spcBef>
              <a:buNone/>
              <a:defRPr sz="3600" spc="0" baseline="0">
                <a:solidFill>
                  <a:srgbClr val="913EB5"/>
                </a:solidFill>
                <a:latin typeface="Segoe UI (Body)"/>
                <a:cs typeface="Segoe UI" panose="020B0502040204020203" pitchFamily="34" charset="0"/>
              </a:defRPr>
            </a:lvl1pPr>
          </a:lstStyle>
          <a:p>
            <a:pPr lvl="0"/>
            <a:r>
              <a:rPr lang="en-US"/>
              <a:t>Section subtitle</a:t>
            </a:r>
          </a:p>
        </p:txBody>
      </p:sp>
    </p:spTree>
    <p:extLst>
      <p:ext uri="{BB962C8B-B14F-4D97-AF65-F5344CB8AC3E}">
        <p14:creationId xmlns:p14="http://schemas.microsoft.com/office/powerpoint/2010/main" val="830309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E54DC-FE61-4BB5-DBA0-93167BF12E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D91450-4C8B-0D9C-9176-33CF65D230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008C01-7152-AB81-09B2-977C9B44D771}"/>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C45AAEA5-6D03-8949-EEC4-CC16820F5C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F7EAFE-B65F-580C-EE3F-928DE07B9411}"/>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24204391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19BA-A691-4701-A2C4-705C0D2E6D0E}"/>
              </a:ext>
            </a:extLst>
          </p:cNvPr>
          <p:cNvSpPr>
            <a:spLocks noGrp="1"/>
          </p:cNvSpPr>
          <p:nvPr>
            <p:ph type="ctrTitle"/>
          </p:nvPr>
        </p:nvSpPr>
        <p:spPr>
          <a:xfrm>
            <a:off x="1524000" y="1122363"/>
            <a:ext cx="9144000" cy="2387600"/>
          </a:xfrm>
        </p:spPr>
        <p:txBody>
          <a:bodyPr anchor="b"/>
          <a:lstStyle>
            <a:lvl1pPr algn="ctr">
              <a:defRPr sz="6000">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C0BA9D76-67BB-4C6D-9B4E-7CAC65B36CE0}"/>
              </a:ext>
            </a:extLst>
          </p:cNvPr>
          <p:cNvSpPr>
            <a:spLocks noGrp="1"/>
          </p:cNvSpPr>
          <p:nvPr>
            <p:ph type="subTitle" idx="1"/>
          </p:nvPr>
        </p:nvSpPr>
        <p:spPr>
          <a:xfrm>
            <a:off x="1524000" y="3602037"/>
            <a:ext cx="9144000" cy="1655763"/>
          </a:xfrm>
        </p:spPr>
        <p:txBody>
          <a:bodyPr/>
          <a:lstStyle>
            <a:lvl1pPr marL="0" indent="0" algn="ctr">
              <a:buNone/>
              <a:defRPr sz="2400">
                <a:latin typeface="Segoe UI (Body)"/>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9783807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E804-2E15-452F-81AA-C7771FECDADB}"/>
              </a:ext>
            </a:extLst>
          </p:cNvPr>
          <p:cNvSpPr>
            <a:spLocks noGrp="1"/>
          </p:cNvSpPr>
          <p:nvPr>
            <p:ph type="title"/>
          </p:nvPr>
        </p:nvSpPr>
        <p:spPr>
          <a:xfrm>
            <a:off x="491971" y="288136"/>
            <a:ext cx="10515600" cy="1325563"/>
          </a:xfrm>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EB9E3AE-4A1D-4963-886F-B76A02648422}"/>
              </a:ext>
            </a:extLst>
          </p:cNvPr>
          <p:cNvSpPr>
            <a:spLocks noGrp="1"/>
          </p:cNvSpPr>
          <p:nvPr>
            <p:ph idx="1"/>
          </p:nvPr>
        </p:nvSpPr>
        <p:spPr>
          <a:xfrm>
            <a:off x="491971" y="1797301"/>
            <a:ext cx="11235431" cy="4351339"/>
          </a:xfrm>
        </p:spPr>
        <p:txBody>
          <a:bodyPr/>
          <a:lstStyle>
            <a:lvl1pPr>
              <a:lnSpc>
                <a:spcPct val="100000"/>
              </a:lnSpc>
              <a:defRPr>
                <a:latin typeface="Segoe UI (Body)"/>
              </a:defRPr>
            </a:lvl1pPr>
            <a:lvl2pPr>
              <a:lnSpc>
                <a:spcPct val="100000"/>
              </a:lnSpc>
              <a:defRPr>
                <a:latin typeface="Segoe UI (Body)"/>
              </a:defRPr>
            </a:lvl2pPr>
            <a:lvl3pPr>
              <a:lnSpc>
                <a:spcPct val="100000"/>
              </a:lnSpc>
              <a:defRPr>
                <a:latin typeface="Segoe UI (Body)"/>
              </a:defRPr>
            </a:lvl3pPr>
            <a:lvl4pPr>
              <a:lnSpc>
                <a:spcPct val="100000"/>
              </a:lnSpc>
              <a:defRPr>
                <a:latin typeface="Segoe UI (Body)"/>
              </a:defRPr>
            </a:lvl4pPr>
            <a:lvl5pPr>
              <a:lnSpc>
                <a:spcPct val="100000"/>
              </a:lnSpc>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860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5F49-BE49-445A-8122-A488937E6FC7}"/>
              </a:ext>
            </a:extLst>
          </p:cNvPr>
          <p:cNvSpPr>
            <a:spLocks noGrp="1"/>
          </p:cNvSpPr>
          <p:nvPr>
            <p:ph type="title"/>
          </p:nvPr>
        </p:nvSpPr>
        <p:spPr>
          <a:xfrm>
            <a:off x="831851" y="1709740"/>
            <a:ext cx="10515600" cy="2852737"/>
          </a:xfrm>
        </p:spPr>
        <p:txBody>
          <a:bodyPr anchor="b"/>
          <a:lstStyle>
            <a:lvl1pPr>
              <a:defRPr sz="6000">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664036-F293-4C92-AFD8-04A3F766AC58}"/>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latin typeface="Segoe UI (Body)"/>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558922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618DC7-15DC-4059-9907-FF1259770F2D}"/>
              </a:ext>
            </a:extLst>
          </p:cNvPr>
          <p:cNvSpPr>
            <a:spLocks noGrp="1"/>
          </p:cNvSpPr>
          <p:nvPr>
            <p:ph sz="half" idx="1"/>
          </p:nvPr>
        </p:nvSpPr>
        <p:spPr>
          <a:xfrm>
            <a:off x="491971" y="1822449"/>
            <a:ext cx="5216371" cy="4351339"/>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5DC735-A6A9-45CE-8872-CD8405ED9087}"/>
              </a:ext>
            </a:extLst>
          </p:cNvPr>
          <p:cNvSpPr>
            <a:spLocks noGrp="1"/>
          </p:cNvSpPr>
          <p:nvPr>
            <p:ph sz="half" idx="2"/>
          </p:nvPr>
        </p:nvSpPr>
        <p:spPr>
          <a:xfrm>
            <a:off x="6001306" y="1825625"/>
            <a:ext cx="5610687" cy="4351339"/>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CEF4676F-104E-4DEC-A15D-0104219E13CD}"/>
              </a:ext>
            </a:extLst>
          </p:cNvPr>
          <p:cNvSpPr>
            <a:spLocks noGrp="1"/>
          </p:cNvSpPr>
          <p:nvPr>
            <p:ph type="title"/>
          </p:nvPr>
        </p:nvSpPr>
        <p:spPr>
          <a:xfrm>
            <a:off x="491971" y="288136"/>
            <a:ext cx="10515600" cy="1325563"/>
          </a:xfrm>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2760875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89B-B653-4D3F-AE3F-AF2ABA662DD3}"/>
              </a:ext>
            </a:extLst>
          </p:cNvPr>
          <p:cNvSpPr>
            <a:spLocks noGrp="1"/>
          </p:cNvSpPr>
          <p:nvPr>
            <p:ph type="title"/>
          </p:nvPr>
        </p:nvSpPr>
        <p:spPr>
          <a:xfrm>
            <a:off x="839788" y="365125"/>
            <a:ext cx="10515600" cy="1325563"/>
          </a:xfrm>
        </p:spPr>
        <p:txBody>
          <a:bodyPr/>
          <a:lstStyle>
            <a:lvl1pPr>
              <a:defRPr>
                <a:solidFill>
                  <a:srgbClr val="792688"/>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9CC2747B-240C-48B6-A92C-3B36A5E684EC}"/>
              </a:ext>
            </a:extLst>
          </p:cNvPr>
          <p:cNvSpPr>
            <a:spLocks noGrp="1"/>
          </p:cNvSpPr>
          <p:nvPr>
            <p:ph type="body" idx="1"/>
          </p:nvPr>
        </p:nvSpPr>
        <p:spPr>
          <a:xfrm>
            <a:off x="839789" y="1681163"/>
            <a:ext cx="5157787" cy="823912"/>
          </a:xfrm>
        </p:spPr>
        <p:txBody>
          <a:bodyPr anchor="b"/>
          <a:lstStyle>
            <a:lvl1pPr marL="0" indent="0">
              <a:buNone/>
              <a:defRPr sz="2400" b="1">
                <a:latin typeface="Segoe UI (Body)"/>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4F2612-2C82-4A18-AE6C-53FA16AF1C08}"/>
              </a:ext>
            </a:extLst>
          </p:cNvPr>
          <p:cNvSpPr>
            <a:spLocks noGrp="1"/>
          </p:cNvSpPr>
          <p:nvPr>
            <p:ph sz="half" idx="2"/>
          </p:nvPr>
        </p:nvSpPr>
        <p:spPr>
          <a:xfrm>
            <a:off x="839789" y="2505075"/>
            <a:ext cx="5157787"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63D646-6E95-42DE-97C2-3E5FB6F1F7E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5B49C-9A65-4CD7-B1EA-03831C3EE2A9}"/>
              </a:ext>
            </a:extLst>
          </p:cNvPr>
          <p:cNvSpPr>
            <a:spLocks noGrp="1"/>
          </p:cNvSpPr>
          <p:nvPr>
            <p:ph sz="quarter" idx="4"/>
          </p:nvPr>
        </p:nvSpPr>
        <p:spPr>
          <a:xfrm>
            <a:off x="6172201" y="2505075"/>
            <a:ext cx="5183188"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9629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F670-5CEC-4635-9F70-8BB642C64FF2}"/>
              </a:ext>
            </a:extLst>
          </p:cNvPr>
          <p:cNvSpPr>
            <a:spLocks noGrp="1"/>
          </p:cNvSpPr>
          <p:nvPr>
            <p:ph type="title"/>
          </p:nvPr>
        </p:nvSpPr>
        <p:spPr/>
        <p:txBody>
          <a:bodyPr/>
          <a:lstStyle>
            <a:lvl1pPr>
              <a:defRPr>
                <a:solidFill>
                  <a:srgbClr val="913EB5"/>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4208184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052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A8A9-7FE9-45F4-BB5B-73DE510A9833}"/>
              </a:ext>
            </a:extLst>
          </p:cNvPr>
          <p:cNvSpPr>
            <a:spLocks noGrp="1"/>
          </p:cNvSpPr>
          <p:nvPr>
            <p:ph type="title"/>
          </p:nvPr>
        </p:nvSpPr>
        <p:spPr>
          <a:xfrm>
            <a:off x="839788" y="457200"/>
            <a:ext cx="3932237" cy="1600200"/>
          </a:xfrm>
        </p:spPr>
        <p:txBody>
          <a:bodyPr anchor="b"/>
          <a:lstStyle>
            <a:lvl1pPr>
              <a:defRPr sz="3200">
                <a:latin typeface="Segoe UI (Body)"/>
              </a:defRPr>
            </a:lvl1pPr>
          </a:lstStyle>
          <a:p>
            <a:r>
              <a:rPr lang="en-US"/>
              <a:t>Click to edit Master title style</a:t>
            </a:r>
          </a:p>
        </p:txBody>
      </p:sp>
      <p:sp>
        <p:nvSpPr>
          <p:cNvPr id="3" name="Content Placeholder 2">
            <a:extLst>
              <a:ext uri="{FF2B5EF4-FFF2-40B4-BE49-F238E27FC236}">
                <a16:creationId xmlns:a16="http://schemas.microsoft.com/office/drawing/2014/main" id="{FF97B242-6D1E-4C46-AD12-03B584737F6D}"/>
              </a:ext>
            </a:extLst>
          </p:cNvPr>
          <p:cNvSpPr>
            <a:spLocks noGrp="1"/>
          </p:cNvSpPr>
          <p:nvPr>
            <p:ph idx="1"/>
          </p:nvPr>
        </p:nvSpPr>
        <p:spPr>
          <a:xfrm>
            <a:off x="5183188" y="987426"/>
            <a:ext cx="6172200" cy="4873625"/>
          </a:xfrm>
        </p:spPr>
        <p:txBody>
          <a:bodyPr/>
          <a:lstStyle>
            <a:lvl1pPr>
              <a:defRPr sz="3200">
                <a:latin typeface="Segoe UI (Body)"/>
              </a:defRPr>
            </a:lvl1pPr>
            <a:lvl2pPr>
              <a:defRPr sz="2800">
                <a:latin typeface="Segoe UI (Body)"/>
              </a:defRPr>
            </a:lvl2pPr>
            <a:lvl3pPr>
              <a:defRPr sz="2400">
                <a:latin typeface="Segoe UI (Body)"/>
              </a:defRPr>
            </a:lvl3pPr>
            <a:lvl4pPr>
              <a:defRPr sz="2000">
                <a:latin typeface="Segoe UI (Body)"/>
              </a:defRPr>
            </a:lvl4pPr>
            <a:lvl5pPr>
              <a:defRPr sz="2000">
                <a:latin typeface="Segoe UI (Body)"/>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BBCEC-555B-4EAB-ADC1-381547B18FF4}"/>
              </a:ext>
            </a:extLst>
          </p:cNvPr>
          <p:cNvSpPr>
            <a:spLocks noGrp="1"/>
          </p:cNvSpPr>
          <p:nvPr>
            <p:ph type="body" sz="half" idx="2"/>
          </p:nvPr>
        </p:nvSpPr>
        <p:spPr>
          <a:xfrm>
            <a:off x="839788" y="2057401"/>
            <a:ext cx="3932237" cy="3811588"/>
          </a:xfrm>
        </p:spPr>
        <p:txBody>
          <a:bodyPr/>
          <a:lstStyle>
            <a:lvl1pPr marL="0" indent="0">
              <a:buNone/>
              <a:defRPr sz="1600">
                <a:latin typeface="Segoe UI (Body)"/>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137778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E424-F155-42BB-B32B-6EF29ED3A743}"/>
              </a:ext>
            </a:extLst>
          </p:cNvPr>
          <p:cNvSpPr>
            <a:spLocks noGrp="1"/>
          </p:cNvSpPr>
          <p:nvPr>
            <p:ph type="title"/>
          </p:nvPr>
        </p:nvSpPr>
        <p:spPr>
          <a:xfrm>
            <a:off x="839788" y="457200"/>
            <a:ext cx="3932237" cy="1600200"/>
          </a:xfrm>
        </p:spPr>
        <p:txBody>
          <a:bodyPr anchor="b"/>
          <a:lstStyle>
            <a:lvl1pPr>
              <a:defRPr sz="3200">
                <a:latin typeface="Segoe UI (Body)"/>
              </a:defRPr>
            </a:lvl1pPr>
          </a:lstStyle>
          <a:p>
            <a:r>
              <a:rPr lang="en-US"/>
              <a:t>Click to edit Master title style</a:t>
            </a:r>
          </a:p>
        </p:txBody>
      </p:sp>
      <p:sp>
        <p:nvSpPr>
          <p:cNvPr id="3" name="Picture Placeholder 2">
            <a:extLst>
              <a:ext uri="{FF2B5EF4-FFF2-40B4-BE49-F238E27FC236}">
                <a16:creationId xmlns:a16="http://schemas.microsoft.com/office/drawing/2014/main" id="{3E5D1B42-016F-487F-A71B-830F9134DCA6}"/>
              </a:ext>
            </a:extLst>
          </p:cNvPr>
          <p:cNvSpPr>
            <a:spLocks noGrp="1"/>
          </p:cNvSpPr>
          <p:nvPr>
            <p:ph type="pic" idx="1"/>
          </p:nvPr>
        </p:nvSpPr>
        <p:spPr>
          <a:xfrm>
            <a:off x="5183188" y="987426"/>
            <a:ext cx="6172200" cy="4873625"/>
          </a:xfrm>
        </p:spPr>
        <p:txBody>
          <a:bodyPr/>
          <a:lstStyle>
            <a:lvl1pPr marL="0" indent="0">
              <a:buNone/>
              <a:defRPr sz="3200">
                <a:latin typeface="Segoe UI (Body)"/>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CE225BA-7CF5-4E2D-B41A-52A716E544C8}"/>
              </a:ext>
            </a:extLst>
          </p:cNvPr>
          <p:cNvSpPr>
            <a:spLocks noGrp="1"/>
          </p:cNvSpPr>
          <p:nvPr>
            <p:ph type="body" sz="half" idx="2"/>
          </p:nvPr>
        </p:nvSpPr>
        <p:spPr>
          <a:xfrm>
            <a:off x="839788" y="2057401"/>
            <a:ext cx="3932237" cy="3811588"/>
          </a:xfrm>
        </p:spPr>
        <p:txBody>
          <a:bodyPr/>
          <a:lstStyle>
            <a:lvl1pPr marL="0" indent="0">
              <a:buNone/>
              <a:defRPr sz="1600">
                <a:latin typeface="Segoe UI (Body)"/>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9583702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2"/>
            <a:ext cx="8574451" cy="1186735"/>
          </a:xfrm>
          <a:prstGeom prst="rect">
            <a:avLst/>
          </a:prstGeom>
        </p:spPr>
        <p:txBody>
          <a:bodyPr wrap="square">
            <a:spAutoFit/>
          </a:bodyPr>
          <a:lstStyle/>
          <a:p>
            <a:pPr lvl="1">
              <a:lnSpc>
                <a:spcPct val="120000"/>
              </a:lnSpc>
            </a:pPr>
            <a:r>
              <a:rPr lang="en-US" sz="6600" b="1">
                <a:solidFill>
                  <a:srgbClr val="913EB5"/>
                </a:solidFill>
                <a:latin typeface="Lato Black" panose="020F0A02020204030203" pitchFamily="34" charset="0"/>
                <a:ea typeface="Proxima Nova" charset="0"/>
                <a:cs typeface="Proxima Nova" charset="0"/>
              </a:rPr>
              <a:t>Thank You</a:t>
            </a:r>
          </a:p>
        </p:txBody>
      </p:sp>
    </p:spTree>
    <p:extLst>
      <p:ext uri="{BB962C8B-B14F-4D97-AF65-F5344CB8AC3E}">
        <p14:creationId xmlns:p14="http://schemas.microsoft.com/office/powerpoint/2010/main" val="412564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51070-21B5-F7BA-7C37-7EF018C0A3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5D8756-D5E2-CA9A-0D75-22120DA73C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6A5C07D-01E6-AB6D-7590-6E5A7E96BA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60BFCA9-3796-070C-1E43-BC5195277178}"/>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6" name="Footer Placeholder 5">
            <a:extLst>
              <a:ext uri="{FF2B5EF4-FFF2-40B4-BE49-F238E27FC236}">
                <a16:creationId xmlns:a16="http://schemas.microsoft.com/office/drawing/2014/main" id="{C8AE762D-66CE-2B77-B9EC-7FC3D1A544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E8AD13-AF2F-6C09-CCB6-9AE1993C47C2}"/>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95219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167E-60EA-D053-9ECD-D0D2AC92851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7394C5-8BD7-F8A0-B7D1-F87FABA44E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B8D4B4-4920-7AF3-A2DB-38CC82D5F7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62776B-9306-441B-F175-2C9CA17347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7F50A3-8657-2951-821D-325F0C9DCD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E4B672-5C77-F00A-7DD7-8935D82CA136}"/>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8" name="Footer Placeholder 7">
            <a:extLst>
              <a:ext uri="{FF2B5EF4-FFF2-40B4-BE49-F238E27FC236}">
                <a16:creationId xmlns:a16="http://schemas.microsoft.com/office/drawing/2014/main" id="{8DE20879-14ED-5114-A474-0B21F09ED42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EF41F7-F5D2-6350-1204-C11F60552323}"/>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1233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4334-6280-D23B-7BCB-5E0A4FBDB01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9DCA0D-DE6D-7D54-9F96-3A74EE599382}"/>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4" name="Footer Placeholder 3">
            <a:extLst>
              <a:ext uri="{FF2B5EF4-FFF2-40B4-BE49-F238E27FC236}">
                <a16:creationId xmlns:a16="http://schemas.microsoft.com/office/drawing/2014/main" id="{D922AFAA-A961-FC99-D512-59E72D8528C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2A2BEE4-6809-32AA-F820-EB65EF53379C}"/>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2941622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E5DE1-43EE-9A48-43F2-BE5EE9A16705}"/>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3" name="Footer Placeholder 2">
            <a:extLst>
              <a:ext uri="{FF2B5EF4-FFF2-40B4-BE49-F238E27FC236}">
                <a16:creationId xmlns:a16="http://schemas.microsoft.com/office/drawing/2014/main" id="{1CC01570-4609-1D83-B2C6-50C491046E3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7ACEA1-A6CD-39B6-2CB3-6F9847E6AF07}"/>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118758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65B97-0047-CA7A-FBBA-D109B94B89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C841E4-7248-B937-438D-AF88EA0E46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E33CEE2-8C61-612E-3E9E-8B89911DA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B3C9E-E420-C537-E447-E4DFFAD69566}"/>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6" name="Footer Placeholder 5">
            <a:extLst>
              <a:ext uri="{FF2B5EF4-FFF2-40B4-BE49-F238E27FC236}">
                <a16:creationId xmlns:a16="http://schemas.microsoft.com/office/drawing/2014/main" id="{CCA64DBC-DBE0-99EB-584A-102E3E1D6A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6656C2-A93B-C433-6065-1CA5FD09EB42}"/>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2849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9F5B-D026-74ED-56EB-9320EFB5CE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D6F6F7-C3CE-C48F-5B7B-AB05DB6042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284777-D9E4-C97F-06D3-D05596C68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2C1E3-4937-EF87-6347-47F7A266085A}"/>
              </a:ext>
            </a:extLst>
          </p:cNvPr>
          <p:cNvSpPr>
            <a:spLocks noGrp="1"/>
          </p:cNvSpPr>
          <p:nvPr>
            <p:ph type="dt" sz="half" idx="10"/>
          </p:nvPr>
        </p:nvSpPr>
        <p:spPr/>
        <p:txBody>
          <a:bodyPr/>
          <a:lstStyle/>
          <a:p>
            <a:fld id="{3DE7B335-9981-4973-B845-F6924F604C78}" type="datetimeFigureOut">
              <a:rPr lang="en-IN" smtClean="0"/>
              <a:t>13-11-2024</a:t>
            </a:fld>
            <a:endParaRPr lang="en-IN"/>
          </a:p>
        </p:txBody>
      </p:sp>
      <p:sp>
        <p:nvSpPr>
          <p:cNvPr id="6" name="Footer Placeholder 5">
            <a:extLst>
              <a:ext uri="{FF2B5EF4-FFF2-40B4-BE49-F238E27FC236}">
                <a16:creationId xmlns:a16="http://schemas.microsoft.com/office/drawing/2014/main" id="{C8C103F6-0B1C-5789-4E4B-D588822CFE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6ED302-7CDA-90B6-3B0E-61B1A6A434DA}"/>
              </a:ext>
            </a:extLst>
          </p:cNvPr>
          <p:cNvSpPr>
            <a:spLocks noGrp="1"/>
          </p:cNvSpPr>
          <p:nvPr>
            <p:ph type="sldNum" sz="quarter" idx="12"/>
          </p:nvPr>
        </p:nvSpPr>
        <p:spPr/>
        <p:txBody>
          <a:bodyPr/>
          <a:lstStyle/>
          <a:p>
            <a:fld id="{378B3779-E776-43EE-930A-DAB049DA086D}" type="slidenum">
              <a:rPr lang="en-IN" smtClean="0"/>
              <a:t>‹#›</a:t>
            </a:fld>
            <a:endParaRPr lang="en-IN"/>
          </a:p>
        </p:txBody>
      </p:sp>
    </p:spTree>
    <p:extLst>
      <p:ext uri="{BB962C8B-B14F-4D97-AF65-F5344CB8AC3E}">
        <p14:creationId xmlns:p14="http://schemas.microsoft.com/office/powerpoint/2010/main" val="2063244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EC18FD-6840-6355-8E5C-1B13C4ABE3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49F669-5479-1D7D-1303-0DCEFFFD9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AA61F5-0A1C-E325-13DD-D49E66FE8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E7B335-9981-4973-B845-F6924F604C78}" type="datetimeFigureOut">
              <a:rPr lang="en-IN" smtClean="0"/>
              <a:t>13-11-2024</a:t>
            </a:fld>
            <a:endParaRPr lang="en-IN"/>
          </a:p>
        </p:txBody>
      </p:sp>
      <p:sp>
        <p:nvSpPr>
          <p:cNvPr id="5" name="Footer Placeholder 4">
            <a:extLst>
              <a:ext uri="{FF2B5EF4-FFF2-40B4-BE49-F238E27FC236}">
                <a16:creationId xmlns:a16="http://schemas.microsoft.com/office/drawing/2014/main" id="{C1EC6F49-9FAE-73F0-BD89-54C02DA8F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891B403B-FFB8-23A1-6887-BBCDED2965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8B3779-E776-43EE-930A-DAB049DA086D}" type="slidenum">
              <a:rPr lang="en-IN" smtClean="0"/>
              <a:t>‹#›</a:t>
            </a:fld>
            <a:endParaRPr lang="en-IN"/>
          </a:p>
        </p:txBody>
      </p:sp>
    </p:spTree>
    <p:extLst>
      <p:ext uri="{BB962C8B-B14F-4D97-AF65-F5344CB8AC3E}">
        <p14:creationId xmlns:p14="http://schemas.microsoft.com/office/powerpoint/2010/main" val="2591601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0C4F58D2-95B8-4C03-888C-574A5EAFD92B}"/>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2051" y="6475627"/>
            <a:ext cx="12194051" cy="385960"/>
          </a:xfrm>
          <a:prstGeom prst="rect">
            <a:avLst/>
          </a:prstGeom>
        </p:spPr>
      </p:pic>
      <p:sp>
        <p:nvSpPr>
          <p:cNvPr id="2" name="Title Placeholder 1">
            <a:extLst>
              <a:ext uri="{FF2B5EF4-FFF2-40B4-BE49-F238E27FC236}">
                <a16:creationId xmlns:a16="http://schemas.microsoft.com/office/drawing/2014/main" id="{AB65481E-FAC2-419E-9A7F-3E69540E30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28CD83-25A8-4FF3-BECB-CB04937AF9DF}"/>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25191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microsoft/PowerPlatformConnectors" TargetMode="Externa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Learning/PL-500T00-Microsoft-Power-Automate-RPA-Developer/blob/master/Instructions/L00/Lab00_Setup_Environment.md"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www.linkedin.com/in/jenkinsns/" TargetMode="External"/><Relationship Id="rId18" Type="http://schemas.openxmlformats.org/officeDocument/2006/relationships/image" Target="../media/image30.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29.svg"/><Relationship Id="rId2" Type="http://schemas.openxmlformats.org/officeDocument/2006/relationships/notesSlide" Target="../notesSlides/notesSlide1.xml"/><Relationship Id="rId16" Type="http://schemas.openxmlformats.org/officeDocument/2006/relationships/image" Target="../media/image28.png"/><Relationship Id="rId1" Type="http://schemas.openxmlformats.org/officeDocument/2006/relationships/slideLayout" Target="../slideLayouts/slideLayout2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7.jp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hyperlink" Target="https://www.youtube.com/user/jenkinsns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08FA2-C73F-A01D-C334-4FAC0DB0C177}"/>
              </a:ext>
            </a:extLst>
          </p:cNvPr>
          <p:cNvSpPr>
            <a:spLocks noGrp="1"/>
          </p:cNvSpPr>
          <p:nvPr>
            <p:ph type="title"/>
          </p:nvPr>
        </p:nvSpPr>
        <p:spPr>
          <a:xfrm>
            <a:off x="579438" y="3015120"/>
            <a:ext cx="6147933" cy="1111586"/>
          </a:xfrm>
        </p:spPr>
        <p:txBody>
          <a:bodyPr/>
          <a:lstStyle/>
          <a:p>
            <a:r>
              <a:rPr lang="en-US" b="1" dirty="0">
                <a:cs typeface="Segoe UI"/>
              </a:rPr>
              <a:t>Microsoft Power Automate Desktop </a:t>
            </a:r>
            <a:endParaRPr lang="en-US" b="1" dirty="0"/>
          </a:p>
        </p:txBody>
      </p:sp>
      <p:sp>
        <p:nvSpPr>
          <p:cNvPr id="12" name="Footer Placeholder 11">
            <a:extLst>
              <a:ext uri="{FF2B5EF4-FFF2-40B4-BE49-F238E27FC236}">
                <a16:creationId xmlns:a16="http://schemas.microsoft.com/office/drawing/2014/main" id="{AA2BF8BC-EDED-61C2-562F-15FB955AD75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8" name="Text Placeholder 7">
            <a:extLst>
              <a:ext uri="{FF2B5EF4-FFF2-40B4-BE49-F238E27FC236}">
                <a16:creationId xmlns:a16="http://schemas.microsoft.com/office/drawing/2014/main" id="{7C4740F1-B816-6BEC-8362-3B8D251DFCEE}"/>
              </a:ext>
            </a:extLst>
          </p:cNvPr>
          <p:cNvSpPr>
            <a:spLocks noGrp="1"/>
          </p:cNvSpPr>
          <p:nvPr>
            <p:ph type="body" sz="quarter" idx="13"/>
          </p:nvPr>
        </p:nvSpPr>
        <p:spPr>
          <a:xfrm>
            <a:off x="4756150" y="6446520"/>
            <a:ext cx="1645920" cy="153888"/>
          </a:xfrm>
        </p:spPr>
        <p:txBody>
          <a:bodyPr/>
          <a:lstStyle/>
          <a:p>
            <a:r>
              <a:rPr lang="en-US"/>
              <a:t>Date</a:t>
            </a:r>
          </a:p>
        </p:txBody>
      </p:sp>
    </p:spTree>
    <p:extLst>
      <p:ext uri="{BB962C8B-B14F-4D97-AF65-F5344CB8AC3E}">
        <p14:creationId xmlns:p14="http://schemas.microsoft.com/office/powerpoint/2010/main" val="40606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682685-1730-6977-A0AC-F246CD931C9D}"/>
              </a:ext>
              <a:ext uri="{C183D7F6-B498-43B3-948B-1728B52AA6E4}">
                <adec:decorative xmlns:adec="http://schemas.microsoft.com/office/drawing/2017/decorative" val="1"/>
              </a:ext>
            </a:extLst>
          </p:cNvPr>
          <p:cNvSpPr>
            <a:spLocks/>
          </p:cNvSpPr>
          <p:nvPr/>
        </p:nvSpPr>
        <p:spPr bwMode="auto">
          <a:xfrm>
            <a:off x="576462" y="2684182"/>
            <a:ext cx="11013474" cy="3588602"/>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EECF146F-40F3-CEA2-8490-DF018A262F48}"/>
              </a:ext>
              <a:ext uri="{C183D7F6-B498-43B3-948B-1728B52AA6E4}">
                <adec:decorative xmlns:adec="http://schemas.microsoft.com/office/drawing/2017/decorative" val="1"/>
              </a:ext>
            </a:extLst>
          </p:cNvPr>
          <p:cNvSpPr/>
          <p:nvPr/>
        </p:nvSpPr>
        <p:spPr>
          <a:xfrm>
            <a:off x="5470848" y="4179413"/>
            <a:ext cx="966952" cy="59814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19A1F92-860C-F0E8-3537-C4F5976E8031}"/>
              </a:ext>
            </a:extLst>
          </p:cNvPr>
          <p:cNvSpPr>
            <a:spLocks noGrp="1"/>
          </p:cNvSpPr>
          <p:nvPr>
            <p:ph type="title"/>
          </p:nvPr>
        </p:nvSpPr>
        <p:spPr/>
        <p:txBody>
          <a:bodyPr>
            <a:normAutofit fontScale="90000"/>
          </a:bodyPr>
          <a:lstStyle/>
          <a:p>
            <a:r>
              <a:rPr lang="en-US"/>
              <a:t>Automating with Desktop Flows</a:t>
            </a:r>
          </a:p>
        </p:txBody>
      </p:sp>
      <p:sp>
        <p:nvSpPr>
          <p:cNvPr id="4" name="Text Placeholder 3">
            <a:extLst>
              <a:ext uri="{FF2B5EF4-FFF2-40B4-BE49-F238E27FC236}">
                <a16:creationId xmlns:a16="http://schemas.microsoft.com/office/drawing/2014/main" id="{E27B94C1-5558-A44B-207D-C0CE667B1505}"/>
              </a:ext>
            </a:extLst>
          </p:cNvPr>
          <p:cNvSpPr>
            <a:spLocks noGrp="1"/>
          </p:cNvSpPr>
          <p:nvPr>
            <p:ph type="body" sz="quarter" idx="17"/>
          </p:nvPr>
        </p:nvSpPr>
        <p:spPr>
          <a:xfrm>
            <a:off x="584199" y="1219201"/>
            <a:ext cx="8981946" cy="1323439"/>
          </a:xfrm>
        </p:spPr>
        <p:txBody>
          <a:bodyPr wrap="square">
            <a:spAutoFit/>
          </a:bodyPr>
          <a:lstStyle/>
          <a:p>
            <a:pPr>
              <a:spcBef>
                <a:spcPts val="600"/>
              </a:spcBef>
              <a:spcAft>
                <a:spcPts val="600"/>
              </a:spcAft>
            </a:pPr>
            <a:r>
              <a:rPr lang="en-US">
                <a:latin typeface="+mn-lt"/>
              </a:rPr>
              <a:t>Record user using an application (web or Windows) </a:t>
            </a:r>
          </a:p>
          <a:p>
            <a:pPr>
              <a:spcBef>
                <a:spcPts val="600"/>
              </a:spcBef>
              <a:spcAft>
                <a:spcPts val="600"/>
              </a:spcAft>
            </a:pPr>
            <a:r>
              <a:rPr lang="en-US">
                <a:latin typeface="+mn-lt"/>
              </a:rPr>
              <a:t>Replace hard-coded input values with dynamic content</a:t>
            </a:r>
          </a:p>
          <a:p>
            <a:pPr>
              <a:spcBef>
                <a:spcPts val="600"/>
              </a:spcBef>
              <a:spcAft>
                <a:spcPts val="600"/>
              </a:spcAft>
            </a:pPr>
            <a:r>
              <a:rPr lang="en-US">
                <a:latin typeface="+mn-lt"/>
              </a:rPr>
              <a:t>Run recorded automation as part of a larger Power Automate cloud flow</a:t>
            </a:r>
          </a:p>
        </p:txBody>
      </p:sp>
      <p:pic>
        <p:nvPicPr>
          <p:cNvPr id="6" name="Picture 5" descr="Recorded steps for RPA">
            <a:extLst>
              <a:ext uri="{FF2B5EF4-FFF2-40B4-BE49-F238E27FC236}">
                <a16:creationId xmlns:a16="http://schemas.microsoft.com/office/drawing/2014/main" id="{1CA6ED9E-5C55-F73B-AE70-02BAC630EAA9}"/>
              </a:ext>
            </a:extLst>
          </p:cNvPr>
          <p:cNvPicPr>
            <a:picLocks noChangeAspect="1"/>
          </p:cNvPicPr>
          <p:nvPr/>
        </p:nvPicPr>
        <p:blipFill rotWithShape="1">
          <a:blip r:embed="rId3"/>
          <a:srcRect t="1328" b="2810"/>
          <a:stretch/>
        </p:blipFill>
        <p:spPr>
          <a:xfrm>
            <a:off x="988933" y="2889713"/>
            <a:ext cx="3595464" cy="3177541"/>
          </a:xfrm>
          <a:prstGeom prst="rect">
            <a:avLst/>
          </a:prstGeom>
          <a:ln>
            <a:noFill/>
          </a:ln>
          <a:effectLst/>
        </p:spPr>
      </p:pic>
      <p:pic>
        <p:nvPicPr>
          <p:cNvPr id="7" name="Picture 2" descr="A screenshot of a Power Automate flow using the recorded desktop flow">
            <a:extLst>
              <a:ext uri="{FF2B5EF4-FFF2-40B4-BE49-F238E27FC236}">
                <a16:creationId xmlns:a16="http://schemas.microsoft.com/office/drawing/2014/main" id="{ED92C816-C862-496A-F271-A4EA93E7DE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010400" y="2913281"/>
            <a:ext cx="4070436" cy="3130404"/>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7085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682685-1730-6977-A0AC-F246CD931C9D}"/>
              </a:ext>
              <a:ext uri="{C183D7F6-B498-43B3-948B-1728B52AA6E4}">
                <adec:decorative xmlns:adec="http://schemas.microsoft.com/office/drawing/2017/decorative" val="1"/>
              </a:ext>
            </a:extLst>
          </p:cNvPr>
          <p:cNvSpPr>
            <a:spLocks/>
          </p:cNvSpPr>
          <p:nvPr/>
        </p:nvSpPr>
        <p:spPr bwMode="auto">
          <a:xfrm>
            <a:off x="576462" y="2684182"/>
            <a:ext cx="11013474" cy="3588602"/>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B19A1F92-860C-F0E8-3537-C4F5976E8031}"/>
              </a:ext>
            </a:extLst>
          </p:cNvPr>
          <p:cNvSpPr>
            <a:spLocks noGrp="1"/>
          </p:cNvSpPr>
          <p:nvPr>
            <p:ph type="title"/>
          </p:nvPr>
        </p:nvSpPr>
        <p:spPr/>
        <p:txBody>
          <a:bodyPr>
            <a:normAutofit fontScale="90000"/>
          </a:bodyPr>
          <a:lstStyle/>
          <a:p>
            <a:r>
              <a:rPr lang="en-US"/>
              <a:t>Installing Power Automate Desktop</a:t>
            </a:r>
          </a:p>
        </p:txBody>
      </p:sp>
      <p:sp>
        <p:nvSpPr>
          <p:cNvPr id="4" name="Text Placeholder 3">
            <a:extLst>
              <a:ext uri="{FF2B5EF4-FFF2-40B4-BE49-F238E27FC236}">
                <a16:creationId xmlns:a16="http://schemas.microsoft.com/office/drawing/2014/main" id="{E27B94C1-5558-A44B-207D-C0CE667B1505}"/>
              </a:ext>
            </a:extLst>
          </p:cNvPr>
          <p:cNvSpPr>
            <a:spLocks noGrp="1"/>
          </p:cNvSpPr>
          <p:nvPr>
            <p:ph type="body" sz="quarter" idx="17"/>
          </p:nvPr>
        </p:nvSpPr>
        <p:spPr>
          <a:xfrm>
            <a:off x="584198" y="1219201"/>
            <a:ext cx="10680701" cy="1169551"/>
          </a:xfrm>
        </p:spPr>
        <p:txBody>
          <a:bodyPr wrap="square">
            <a:spAutoFit/>
          </a:bodyPr>
          <a:lstStyle/>
          <a:p>
            <a:pPr>
              <a:spcBef>
                <a:spcPts val="600"/>
              </a:spcBef>
              <a:spcAft>
                <a:spcPts val="600"/>
              </a:spcAft>
            </a:pPr>
            <a:r>
              <a:rPr lang="en-US">
                <a:latin typeface="+mn-lt"/>
              </a:rPr>
              <a:t>You can download and install Power Automate using an MSI installer or from Microsoft Store. </a:t>
            </a:r>
          </a:p>
          <a:p>
            <a:pPr>
              <a:spcBef>
                <a:spcPts val="600"/>
              </a:spcBef>
              <a:spcAft>
                <a:spcPts val="600"/>
              </a:spcAft>
            </a:pPr>
            <a:r>
              <a:rPr lang="en-US">
                <a:latin typeface="+mn-lt"/>
              </a:rPr>
              <a:t>Duplicate installations on the same machine may cause issues and isn’t recommended.</a:t>
            </a:r>
          </a:p>
        </p:txBody>
      </p:sp>
      <p:graphicFrame>
        <p:nvGraphicFramePr>
          <p:cNvPr id="9" name="Table 4">
            <a:extLst>
              <a:ext uri="{FF2B5EF4-FFF2-40B4-BE49-F238E27FC236}">
                <a16:creationId xmlns:a16="http://schemas.microsoft.com/office/drawing/2014/main" id="{FB24E05A-443C-59D9-4ACD-FAEE8A96F16F}"/>
              </a:ext>
            </a:extLst>
          </p:cNvPr>
          <p:cNvGraphicFramePr>
            <a:graphicFrameLocks noGrp="1"/>
          </p:cNvGraphicFramePr>
          <p:nvPr/>
        </p:nvGraphicFramePr>
        <p:xfrm>
          <a:off x="678264" y="2799957"/>
          <a:ext cx="5671736" cy="3357052"/>
        </p:xfrm>
        <a:graphic>
          <a:graphicData uri="http://schemas.openxmlformats.org/drawingml/2006/table">
            <a:tbl>
              <a:tblPr firstRow="1" bandRow="1">
                <a:tableStyleId>{21E4AEA4-8DFA-4A89-87EB-49C32662AFE0}</a:tableStyleId>
              </a:tblPr>
              <a:tblGrid>
                <a:gridCol w="2835868">
                  <a:extLst>
                    <a:ext uri="{9D8B030D-6E8A-4147-A177-3AD203B41FA5}">
                      <a16:colId xmlns:a16="http://schemas.microsoft.com/office/drawing/2014/main" val="2877341108"/>
                    </a:ext>
                  </a:extLst>
                </a:gridCol>
                <a:gridCol w="2835868">
                  <a:extLst>
                    <a:ext uri="{9D8B030D-6E8A-4147-A177-3AD203B41FA5}">
                      <a16:colId xmlns:a16="http://schemas.microsoft.com/office/drawing/2014/main" val="3801344602"/>
                    </a:ext>
                  </a:extLst>
                </a:gridCol>
              </a:tblGrid>
              <a:tr h="353224">
                <a:tc>
                  <a:txBody>
                    <a:bodyPr/>
                    <a:lstStyle/>
                    <a:p>
                      <a:r>
                        <a:rPr lang="en-US" sz="1600" b="0">
                          <a:solidFill>
                            <a:schemeClr val="tx1"/>
                          </a:solidFill>
                          <a:latin typeface="+mj-lt"/>
                        </a:rPr>
                        <a:t>Minimum hardware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r>
                        <a:rPr lang="en-US" sz="1600" b="0">
                          <a:solidFill>
                            <a:schemeClr val="tx1"/>
                          </a:solidFill>
                          <a:latin typeface="+mj-lt"/>
                        </a:rPr>
                        <a:t>Recommended hardware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extLst>
                  <a:ext uri="{0D108BD9-81ED-4DB2-BD59-A6C34878D82A}">
                    <a16:rowId xmlns:a16="http://schemas.microsoft.com/office/drawing/2014/main" val="2172623184"/>
                  </a:ext>
                </a:extLst>
              </a:tr>
              <a:tr h="634912">
                <a:tc>
                  <a:txBody>
                    <a:bodyPr/>
                    <a:lstStyle/>
                    <a:p>
                      <a:r>
                        <a:rPr lang="en-US" sz="1600" b="0">
                          <a:solidFill>
                            <a:schemeClr val="tx1"/>
                          </a:solidFill>
                          <a:effectLst/>
                          <a:latin typeface="+mn-lt"/>
                        </a:rPr>
                        <a:t>Processor: 1.00 GHz or faster with two or more cores</a:t>
                      </a:r>
                      <a:endParaRPr lang="en-US" sz="1600">
                        <a:solidFill>
                          <a:schemeClr val="tx1"/>
                        </a:solidFill>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600" b="0">
                          <a:solidFill>
                            <a:schemeClr val="tx1"/>
                          </a:solidFill>
                          <a:effectLst/>
                          <a:latin typeface="+mn-lt"/>
                        </a:rPr>
                        <a:t>Processor: 1.60 GHz or faster with two or more cores</a:t>
                      </a:r>
                      <a:endParaRPr lang="en-US" sz="1600">
                        <a:solidFill>
                          <a:schemeClr val="tx1"/>
                        </a:solidFill>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88502221"/>
                  </a:ext>
                </a:extLst>
              </a:tr>
              <a:tr h="634912">
                <a:tc gridSpan="2">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0">
                          <a:solidFill>
                            <a:schemeClr val="tx1"/>
                          </a:solidFill>
                          <a:effectLst/>
                          <a:latin typeface="+mn-lt"/>
                        </a:rPr>
                        <a:t>For unattended mode, four or more cores are needed.</a:t>
                      </a:r>
                      <a:endParaRPr lang="en-US" sz="1600">
                        <a:solidFill>
                          <a:schemeClr val="tx1"/>
                        </a:solidFill>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3612338400"/>
                  </a:ext>
                </a:extLst>
              </a:tr>
              <a:tr h="8670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a:solidFill>
                            <a:schemeClr val="tx1"/>
                          </a:solidFill>
                          <a:effectLst/>
                          <a:latin typeface="+mn-lt"/>
                        </a:rPr>
                        <a:t>Storage: </a:t>
                      </a:r>
                      <a:r>
                        <a:rPr lang="en-US" sz="1600" b="1">
                          <a:solidFill>
                            <a:schemeClr val="tx1"/>
                          </a:solidFill>
                          <a:effectLst/>
                          <a:latin typeface="+mn-lt"/>
                        </a:rPr>
                        <a:t>1 GB</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600" b="0">
                          <a:solidFill>
                            <a:schemeClr val="tx1"/>
                          </a:solidFill>
                          <a:effectLst/>
                          <a:latin typeface="+mn-lt"/>
                        </a:rPr>
                        <a:t>RAM: </a:t>
                      </a:r>
                      <a:r>
                        <a:rPr lang="en-US" sz="1600" b="1">
                          <a:solidFill>
                            <a:schemeClr val="tx1"/>
                          </a:solidFill>
                          <a:effectLst/>
                          <a:latin typeface="+mn-lt"/>
                        </a:rPr>
                        <a:t>2 GB</a:t>
                      </a:r>
                      <a:endParaRPr lang="en-US" sz="1600" b="1" i="0">
                        <a:solidFill>
                          <a:schemeClr val="tx1"/>
                        </a:solidFill>
                        <a:effectLst/>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1600" b="0">
                          <a:solidFill>
                            <a:schemeClr val="tx1"/>
                          </a:solidFill>
                          <a:effectLst/>
                          <a:latin typeface="+mn-lt"/>
                        </a:rPr>
                        <a:t>Storage: </a:t>
                      </a:r>
                      <a:r>
                        <a:rPr lang="en-US" sz="1600" b="1">
                          <a:solidFill>
                            <a:schemeClr val="tx1"/>
                          </a:solidFill>
                          <a:effectLst/>
                          <a:latin typeface="+mn-lt"/>
                        </a:rPr>
                        <a:t>2 GB</a:t>
                      </a:r>
                    </a:p>
                    <a:p>
                      <a:pPr algn="l">
                        <a:buFont typeface="Arial" panose="020B0604020202020204" pitchFamily="34" charset="0"/>
                        <a:buNone/>
                      </a:pPr>
                      <a:r>
                        <a:rPr lang="en-US" sz="1600" b="0">
                          <a:solidFill>
                            <a:schemeClr val="tx1"/>
                          </a:solidFill>
                          <a:effectLst/>
                          <a:latin typeface="+mn-lt"/>
                        </a:rPr>
                        <a:t>RAM: </a:t>
                      </a:r>
                      <a:r>
                        <a:rPr lang="en-US" sz="1600" b="1">
                          <a:solidFill>
                            <a:schemeClr val="tx1"/>
                          </a:solidFill>
                          <a:effectLst/>
                          <a:latin typeface="+mn-lt"/>
                        </a:rPr>
                        <a:t>4 GB</a:t>
                      </a:r>
                    </a:p>
                    <a:p>
                      <a:endParaRPr lang="en-US" sz="1600">
                        <a:solidFill>
                          <a:schemeClr val="tx1"/>
                        </a:solidFill>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2706443"/>
                  </a:ext>
                </a:extLst>
              </a:tr>
              <a:tr h="8670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b="0" i="0">
                        <a:solidFill>
                          <a:schemeClr val="tx1"/>
                        </a:solidFill>
                        <a:effectLst/>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buFont typeface="Arial" panose="020B0604020202020204" pitchFamily="34" charset="0"/>
                        <a:buNone/>
                      </a:pPr>
                      <a:r>
                        <a:rPr lang="en-US" sz="1600" b="0">
                          <a:solidFill>
                            <a:schemeClr val="tx1"/>
                          </a:solidFill>
                          <a:effectLst/>
                          <a:latin typeface="+mn-lt"/>
                        </a:rPr>
                        <a:t>GPU acceleration</a:t>
                      </a:r>
                    </a:p>
                    <a:p>
                      <a:pPr algn="l">
                        <a:buFont typeface="Arial" panose="020B0604020202020204" pitchFamily="34" charset="0"/>
                        <a:buNone/>
                      </a:pPr>
                      <a:r>
                        <a:rPr lang="en-US" sz="1600" b="0">
                          <a:solidFill>
                            <a:schemeClr val="tx1"/>
                          </a:solidFill>
                          <a:effectLst/>
                          <a:latin typeface="+mn-lt"/>
                        </a:rPr>
                        <a:t>.NET Framework 4.7.2 or later</a:t>
                      </a:r>
                      <a:endParaRPr lang="en-US" sz="1600">
                        <a:solidFill>
                          <a:schemeClr val="tx1"/>
                        </a:solidFill>
                        <a:latin typeface="+mn-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0580426"/>
                  </a:ext>
                </a:extLst>
              </a:tr>
            </a:tbl>
          </a:graphicData>
        </a:graphic>
      </p:graphicFrame>
      <p:pic>
        <p:nvPicPr>
          <p:cNvPr id="2" name="Picture 2" descr="Screenshot of the Windows 11 search menu.">
            <a:extLst>
              <a:ext uri="{FF2B5EF4-FFF2-40B4-BE49-F238E27FC236}">
                <a16:creationId xmlns:a16="http://schemas.microsoft.com/office/drawing/2014/main" id="{0EA8748A-9BD6-A407-E9C9-54F9579E8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569" y="3209329"/>
            <a:ext cx="4952798" cy="253830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3743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D97EDE-0DD2-384F-29D7-0E94DCB29748}"/>
              </a:ext>
            </a:extLst>
          </p:cNvPr>
          <p:cNvSpPr>
            <a:spLocks noGrp="1"/>
          </p:cNvSpPr>
          <p:nvPr>
            <p:ph type="title"/>
          </p:nvPr>
        </p:nvSpPr>
        <p:spPr/>
        <p:txBody>
          <a:bodyPr>
            <a:normAutofit fontScale="90000"/>
          </a:bodyPr>
          <a:lstStyle/>
          <a:p>
            <a:r>
              <a:rPr lang="en-US"/>
              <a:t>Power Automate Licensing</a:t>
            </a:r>
          </a:p>
        </p:txBody>
      </p:sp>
      <p:sp>
        <p:nvSpPr>
          <p:cNvPr id="5" name="Text Placeholder 4">
            <a:extLst>
              <a:ext uri="{FF2B5EF4-FFF2-40B4-BE49-F238E27FC236}">
                <a16:creationId xmlns:a16="http://schemas.microsoft.com/office/drawing/2014/main" id="{60298C0F-ECBE-0914-BD81-1C22B564F43E}"/>
              </a:ext>
            </a:extLst>
          </p:cNvPr>
          <p:cNvSpPr>
            <a:spLocks noGrp="1"/>
          </p:cNvSpPr>
          <p:nvPr>
            <p:ph type="body" sz="quarter" idx="15"/>
          </p:nvPr>
        </p:nvSpPr>
        <p:spPr>
          <a:xfrm>
            <a:off x="586390" y="1591310"/>
            <a:ext cx="3479198" cy="726353"/>
          </a:xfrm>
        </p:spPr>
        <p:txBody>
          <a:bodyPr>
            <a:noAutofit/>
          </a:bodyPr>
          <a:lstStyle/>
          <a:p>
            <a:pPr marL="0" indent="0">
              <a:buNone/>
            </a:pPr>
            <a:r>
              <a:rPr lang="en-US" sz="2400" b="1">
                <a:latin typeface="+mj-lt"/>
                <a:ea typeface="Segoe UI" pitchFamily="34" charset="0"/>
                <a:cs typeface="Segoe UI" pitchFamily="34" charset="0"/>
              </a:rPr>
              <a:t>Per-user plan</a:t>
            </a:r>
          </a:p>
        </p:txBody>
      </p:sp>
      <p:sp>
        <p:nvSpPr>
          <p:cNvPr id="8" name="TextBox 7">
            <a:extLst>
              <a:ext uri="{FF2B5EF4-FFF2-40B4-BE49-F238E27FC236}">
                <a16:creationId xmlns:a16="http://schemas.microsoft.com/office/drawing/2014/main" id="{6C997229-E106-0DD7-C0DD-6077D201001A}"/>
              </a:ext>
            </a:extLst>
          </p:cNvPr>
          <p:cNvSpPr txBox="1">
            <a:spLocks/>
          </p:cNvSpPr>
          <p:nvPr/>
        </p:nvSpPr>
        <p:spPr>
          <a:xfrm>
            <a:off x="582613" y="2317663"/>
            <a:ext cx="3303587" cy="2154436"/>
          </a:xfrm>
          <a:prstGeom prst="rect">
            <a:avLst/>
          </a:prstGeom>
          <a:noFill/>
        </p:spPr>
        <p:txBody>
          <a:bodyPr wrap="square" lIns="0" tIns="0" rIns="0" bIns="0">
            <a:noAutofit/>
          </a:bodyPr>
          <a:lstStyle/>
          <a:p>
            <a:r>
              <a:rPr lang="en-US" sz="2000" b="0" i="0">
                <a:solidFill>
                  <a:srgbClr val="191919"/>
                </a:solidFill>
                <a:effectLst/>
              </a:rPr>
              <a:t>Allow individuals to automate cloud apps, services, and data with digital process automation (DPA). This plan allows people to create and run unlimited flows.</a:t>
            </a:r>
            <a:endParaRPr lang="en-US" sz="2000"/>
          </a:p>
        </p:txBody>
      </p:sp>
      <p:sp>
        <p:nvSpPr>
          <p:cNvPr id="9" name="TextBox 8">
            <a:extLst>
              <a:ext uri="{FF2B5EF4-FFF2-40B4-BE49-F238E27FC236}">
                <a16:creationId xmlns:a16="http://schemas.microsoft.com/office/drawing/2014/main" id="{EFEFCDA5-159D-294B-D914-48BB2EF0BB80}"/>
              </a:ext>
            </a:extLst>
          </p:cNvPr>
          <p:cNvSpPr txBox="1">
            <a:spLocks/>
          </p:cNvSpPr>
          <p:nvPr/>
        </p:nvSpPr>
        <p:spPr>
          <a:xfrm>
            <a:off x="586389" y="5091717"/>
            <a:ext cx="3479198" cy="543226"/>
          </a:xfrm>
          <a:prstGeom prst="rect">
            <a:avLst/>
          </a:prstGeom>
          <a:noFill/>
        </p:spPr>
        <p:txBody>
          <a:bodyPr wrap="square" lIns="0" tIns="0" rIns="0" bIns="0">
            <a:noAutofit/>
          </a:bodyPr>
          <a:lstStyle/>
          <a:p>
            <a:r>
              <a:rPr lang="en-US" sz="2000"/>
              <a:t>Cloud flows (DPA)</a:t>
            </a:r>
            <a:br>
              <a:rPr lang="en-US" sz="2000"/>
            </a:br>
            <a:endParaRPr lang="en-US" sz="2000"/>
          </a:p>
        </p:txBody>
      </p:sp>
      <p:sp>
        <p:nvSpPr>
          <p:cNvPr id="6" name="Text Placeholder 5">
            <a:extLst>
              <a:ext uri="{FF2B5EF4-FFF2-40B4-BE49-F238E27FC236}">
                <a16:creationId xmlns:a16="http://schemas.microsoft.com/office/drawing/2014/main" id="{8D4CDA93-C014-9FB5-E0B9-7E06DC0169EF}"/>
              </a:ext>
            </a:extLst>
          </p:cNvPr>
          <p:cNvSpPr>
            <a:spLocks noGrp="1"/>
          </p:cNvSpPr>
          <p:nvPr>
            <p:ph type="body" sz="quarter" idx="16"/>
          </p:nvPr>
        </p:nvSpPr>
        <p:spPr>
          <a:xfrm>
            <a:off x="4362862" y="1591310"/>
            <a:ext cx="3479198" cy="726353"/>
          </a:xfrm>
        </p:spPr>
        <p:txBody>
          <a:bodyPr>
            <a:noAutofit/>
          </a:bodyPr>
          <a:lstStyle/>
          <a:p>
            <a:pPr marL="0" indent="0">
              <a:buNone/>
            </a:pPr>
            <a:r>
              <a:rPr lang="en-US" sz="2400" b="1">
                <a:latin typeface="+mj-lt"/>
                <a:ea typeface="Segoe UI" pitchFamily="34" charset="0"/>
                <a:cs typeface="Segoe UI" pitchFamily="34" charset="0"/>
              </a:rPr>
              <a:t>Per-user plan with RPA</a:t>
            </a:r>
          </a:p>
        </p:txBody>
      </p:sp>
      <p:sp>
        <p:nvSpPr>
          <p:cNvPr id="10" name="TextBox 9">
            <a:extLst>
              <a:ext uri="{FF2B5EF4-FFF2-40B4-BE49-F238E27FC236}">
                <a16:creationId xmlns:a16="http://schemas.microsoft.com/office/drawing/2014/main" id="{42DC30E3-A582-0C03-C542-ECF5B5A694B3}"/>
              </a:ext>
            </a:extLst>
          </p:cNvPr>
          <p:cNvSpPr txBox="1">
            <a:spLocks/>
          </p:cNvSpPr>
          <p:nvPr/>
        </p:nvSpPr>
        <p:spPr>
          <a:xfrm>
            <a:off x="4359086" y="2317663"/>
            <a:ext cx="2971388" cy="2154436"/>
          </a:xfrm>
          <a:prstGeom prst="rect">
            <a:avLst/>
          </a:prstGeom>
          <a:noFill/>
        </p:spPr>
        <p:txBody>
          <a:bodyPr wrap="square" lIns="0" tIns="0" rIns="0" bIns="0">
            <a:noAutofit/>
          </a:bodyPr>
          <a:lstStyle/>
          <a:p>
            <a:r>
              <a:rPr lang="en-US" sz="2000"/>
              <a:t>Allow the same capabilities as the base plan, plus the ability to automate legacy apps on a desktop via robotic process automation (RPA) in attended mode.</a:t>
            </a:r>
          </a:p>
        </p:txBody>
      </p:sp>
      <p:sp>
        <p:nvSpPr>
          <p:cNvPr id="11" name="TextBox 10">
            <a:extLst>
              <a:ext uri="{FF2B5EF4-FFF2-40B4-BE49-F238E27FC236}">
                <a16:creationId xmlns:a16="http://schemas.microsoft.com/office/drawing/2014/main" id="{3B66A3AA-3E52-506F-3E26-15B91158AAB1}"/>
              </a:ext>
            </a:extLst>
          </p:cNvPr>
          <p:cNvSpPr txBox="1">
            <a:spLocks/>
          </p:cNvSpPr>
          <p:nvPr/>
        </p:nvSpPr>
        <p:spPr>
          <a:xfrm>
            <a:off x="4362861" y="5091717"/>
            <a:ext cx="3479198" cy="814838"/>
          </a:xfrm>
          <a:prstGeom prst="rect">
            <a:avLst/>
          </a:prstGeom>
          <a:noFill/>
        </p:spPr>
        <p:txBody>
          <a:bodyPr wrap="square" lIns="0" tIns="0" rIns="0" bIns="0">
            <a:noAutofit/>
          </a:bodyPr>
          <a:lstStyle/>
          <a:p>
            <a:r>
              <a:rPr lang="en-US" sz="2000"/>
              <a:t>Cloud flows (DPA)</a:t>
            </a:r>
            <a:br>
              <a:rPr lang="en-US" sz="2000"/>
            </a:br>
            <a:r>
              <a:rPr lang="en-US" sz="2000"/>
              <a:t>Desktop flows (RPA) in attended mod</a:t>
            </a:r>
          </a:p>
        </p:txBody>
      </p:sp>
      <p:sp>
        <p:nvSpPr>
          <p:cNvPr id="7" name="Text Placeholder 6">
            <a:extLst>
              <a:ext uri="{FF2B5EF4-FFF2-40B4-BE49-F238E27FC236}">
                <a16:creationId xmlns:a16="http://schemas.microsoft.com/office/drawing/2014/main" id="{F7B1EA8E-497D-1021-50E1-A6994B827BB1}"/>
              </a:ext>
            </a:extLst>
          </p:cNvPr>
          <p:cNvSpPr>
            <a:spLocks noGrp="1"/>
          </p:cNvSpPr>
          <p:nvPr>
            <p:ph type="body" sz="quarter" idx="17"/>
          </p:nvPr>
        </p:nvSpPr>
        <p:spPr>
          <a:xfrm>
            <a:off x="8130190" y="1591310"/>
            <a:ext cx="3479198" cy="726353"/>
          </a:xfrm>
        </p:spPr>
        <p:txBody>
          <a:bodyPr>
            <a:noAutofit/>
          </a:bodyPr>
          <a:lstStyle/>
          <a:p>
            <a:pPr marL="0" indent="0">
              <a:buNone/>
            </a:pPr>
            <a:r>
              <a:rPr lang="en-US" sz="2400" b="1">
                <a:latin typeface="+mj-lt"/>
                <a:ea typeface="Segoe UI" pitchFamily="34" charset="0"/>
                <a:cs typeface="Segoe UI" pitchFamily="34" charset="0"/>
              </a:rPr>
              <a:t>Per-flow plan</a:t>
            </a:r>
          </a:p>
        </p:txBody>
      </p:sp>
      <p:sp>
        <p:nvSpPr>
          <p:cNvPr id="12" name="TextBox 11">
            <a:extLst>
              <a:ext uri="{FF2B5EF4-FFF2-40B4-BE49-F238E27FC236}">
                <a16:creationId xmlns:a16="http://schemas.microsoft.com/office/drawing/2014/main" id="{A954EA19-80CA-D081-F8F5-9A09F268AE17}"/>
              </a:ext>
            </a:extLst>
          </p:cNvPr>
          <p:cNvSpPr txBox="1">
            <a:spLocks/>
          </p:cNvSpPr>
          <p:nvPr/>
        </p:nvSpPr>
        <p:spPr>
          <a:xfrm>
            <a:off x="8130190" y="2317663"/>
            <a:ext cx="3479198" cy="1538883"/>
          </a:xfrm>
          <a:prstGeom prst="rect">
            <a:avLst/>
          </a:prstGeom>
          <a:noFill/>
        </p:spPr>
        <p:txBody>
          <a:bodyPr wrap="square" lIns="0" tIns="0" rIns="0" bIns="0">
            <a:noAutofit/>
          </a:bodyPr>
          <a:lstStyle/>
          <a:p>
            <a:r>
              <a:rPr lang="en-US" sz="2000"/>
              <a:t>Allow an unlimited number of people within an organization to run digital process automation (DPA) from the same flow.</a:t>
            </a:r>
          </a:p>
        </p:txBody>
      </p:sp>
      <p:sp>
        <p:nvSpPr>
          <p:cNvPr id="13" name="TextBox 12">
            <a:extLst>
              <a:ext uri="{FF2B5EF4-FFF2-40B4-BE49-F238E27FC236}">
                <a16:creationId xmlns:a16="http://schemas.microsoft.com/office/drawing/2014/main" id="{944238B1-DC25-ECCD-A6FD-4191CD1B8AA2}"/>
              </a:ext>
            </a:extLst>
          </p:cNvPr>
          <p:cNvSpPr txBox="1">
            <a:spLocks/>
          </p:cNvSpPr>
          <p:nvPr/>
        </p:nvSpPr>
        <p:spPr>
          <a:xfrm>
            <a:off x="8130190" y="5091717"/>
            <a:ext cx="3479198" cy="543226"/>
          </a:xfrm>
          <a:prstGeom prst="rect">
            <a:avLst/>
          </a:prstGeom>
          <a:noFill/>
        </p:spPr>
        <p:txBody>
          <a:bodyPr wrap="square" lIns="0" tIns="0" rIns="0" bIns="0">
            <a:noAutofit/>
          </a:bodyPr>
          <a:lstStyle/>
          <a:p>
            <a:r>
              <a:rPr lang="en-US" sz="2000"/>
              <a:t>Cloud flows (DPA)</a:t>
            </a:r>
            <a:br>
              <a:rPr lang="en-US" sz="2000"/>
            </a:br>
            <a:endParaRPr lang="en-US" sz="2000"/>
          </a:p>
        </p:txBody>
      </p:sp>
    </p:spTree>
    <p:extLst>
      <p:ext uri="{BB962C8B-B14F-4D97-AF65-F5344CB8AC3E}">
        <p14:creationId xmlns:p14="http://schemas.microsoft.com/office/powerpoint/2010/main" val="24574546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B8ECED-09A3-7893-9230-BC7C5504D695}"/>
              </a:ext>
            </a:extLst>
          </p:cNvPr>
          <p:cNvSpPr>
            <a:spLocks noGrp="1"/>
          </p:cNvSpPr>
          <p:nvPr>
            <p:ph type="title"/>
          </p:nvPr>
        </p:nvSpPr>
        <p:spPr/>
        <p:txBody>
          <a:bodyPr>
            <a:normAutofit fontScale="90000"/>
          </a:bodyPr>
          <a:lstStyle/>
          <a:p>
            <a:r>
              <a:rPr lang="en-US"/>
              <a:t>Microsoft Dataverse</a:t>
            </a:r>
          </a:p>
        </p:txBody>
      </p:sp>
      <p:sp>
        <p:nvSpPr>
          <p:cNvPr id="8" name="Text Placeholder 7">
            <a:extLst>
              <a:ext uri="{FF2B5EF4-FFF2-40B4-BE49-F238E27FC236}">
                <a16:creationId xmlns:a16="http://schemas.microsoft.com/office/drawing/2014/main" id="{5BF0E6E5-DB85-0DD6-A00B-16AC48E357A1}"/>
              </a:ext>
            </a:extLst>
          </p:cNvPr>
          <p:cNvSpPr>
            <a:spLocks noGrp="1"/>
          </p:cNvSpPr>
          <p:nvPr>
            <p:ph type="body" sz="quarter" idx="16"/>
          </p:nvPr>
        </p:nvSpPr>
        <p:spPr>
          <a:xfrm>
            <a:off x="584200" y="1594155"/>
            <a:ext cx="3291114" cy="3385542"/>
          </a:xfrm>
        </p:spPr>
        <p:txBody>
          <a:bodyPr>
            <a:normAutofit lnSpcReduction="10000"/>
          </a:bodyPr>
          <a:lstStyle/>
          <a:p>
            <a:r>
              <a:rPr lang="en-US" sz="2200">
                <a:latin typeface="+mn-lt"/>
              </a:rPr>
              <a:t>Microsoft Dataverse is a cloud-based, low-code data service and app platform, that easily structures a variety of data and business logic to support interconnected applications and processes in a secure and compliant manner.</a:t>
            </a:r>
          </a:p>
        </p:txBody>
      </p:sp>
      <p:pic>
        <p:nvPicPr>
          <p:cNvPr id="10" name="New picture" descr="Dataverse API options">
            <a:extLst>
              <a:ext uri="{FF2B5EF4-FFF2-40B4-BE49-F238E27FC236}">
                <a16:creationId xmlns:a16="http://schemas.microsoft.com/office/drawing/2014/main" id="{B0749C23-2558-45A1-D9D4-EC9B2B9FC2A1}"/>
              </a:ext>
            </a:extLst>
          </p:cNvPr>
          <p:cNvPicPr>
            <a:picLocks noGrp="1"/>
          </p:cNvPicPr>
          <p:nvPr>
            <p:ph type="pic" sz="quarter" idx="20"/>
          </p:nvPr>
        </p:nvPicPr>
        <p:blipFill rotWithShape="1">
          <a:blip r:embed="rId3"/>
          <a:srcRect l="-2437" t="-3156" r="-2437" b="-3156"/>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6666748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05E5-1EC8-1E12-25B2-A68A2A62D16D}"/>
              </a:ext>
            </a:extLst>
          </p:cNvPr>
          <p:cNvSpPr>
            <a:spLocks noGrp="1"/>
          </p:cNvSpPr>
          <p:nvPr>
            <p:ph type="title"/>
          </p:nvPr>
        </p:nvSpPr>
        <p:spPr/>
        <p:txBody>
          <a:bodyPr>
            <a:normAutofit fontScale="90000"/>
          </a:bodyPr>
          <a:lstStyle/>
          <a:p>
            <a:r>
              <a:rPr lang="en-US"/>
              <a:t>Benefits of Microsoft Dataverse</a:t>
            </a:r>
          </a:p>
        </p:txBody>
      </p:sp>
      <p:sp>
        <p:nvSpPr>
          <p:cNvPr id="6" name="Oval 5">
            <a:extLst>
              <a:ext uri="{FF2B5EF4-FFF2-40B4-BE49-F238E27FC236}">
                <a16:creationId xmlns:a16="http://schemas.microsoft.com/office/drawing/2014/main" id="{2EC27660-25C1-08CA-5270-A1030FA2D962}"/>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7" name="Text Placeholder 5">
            <a:extLst>
              <a:ext uri="{FF2B5EF4-FFF2-40B4-BE49-F238E27FC236}">
                <a16:creationId xmlns:a16="http://schemas.microsoft.com/office/drawing/2014/main" id="{72ABE29C-FA84-0A76-6BFF-68A035878021}"/>
              </a:ext>
            </a:extLst>
          </p:cNvPr>
          <p:cNvSpPr txBox="1">
            <a:spLocks/>
          </p:cNvSpPr>
          <p:nvPr/>
        </p:nvSpPr>
        <p:spPr>
          <a:xfrm>
            <a:off x="1319213" y="1385206"/>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GB" sz="1800" b="1"/>
              <a:t>Simple to manage</a:t>
            </a:r>
            <a:r>
              <a:rPr lang="en-GB" sz="1800"/>
              <a:t> – Both the metadata and data are stored in the cloud. You don't need to worry about the details of how they’re stored.</a:t>
            </a:r>
          </a:p>
        </p:txBody>
      </p:sp>
      <p:sp>
        <p:nvSpPr>
          <p:cNvPr id="8" name="Oval 7">
            <a:extLst>
              <a:ext uri="{FF2B5EF4-FFF2-40B4-BE49-F238E27FC236}">
                <a16:creationId xmlns:a16="http://schemas.microsoft.com/office/drawing/2014/main" id="{6B37A042-4FCF-3542-5DD2-B5BFFB42477C}"/>
              </a:ext>
              <a:ext uri="{C183D7F6-B498-43B3-948B-1728B52AA6E4}">
                <adec:decorative xmlns:adec="http://schemas.microsoft.com/office/drawing/2017/decorative" val="0"/>
              </a:ext>
            </a:extLst>
          </p:cNvPr>
          <p:cNvSpPr>
            <a:spLocks/>
          </p:cNvSpPr>
          <p:nvPr/>
        </p:nvSpPr>
        <p:spPr bwMode="auto">
          <a:xfrm>
            <a:off x="588963" y="2250762"/>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9" name="Text Placeholder 1">
            <a:extLst>
              <a:ext uri="{FF2B5EF4-FFF2-40B4-BE49-F238E27FC236}">
                <a16:creationId xmlns:a16="http://schemas.microsoft.com/office/drawing/2014/main" id="{38E657A4-6DEA-55A7-40C0-DB0C38F06E7B}"/>
              </a:ext>
            </a:extLst>
          </p:cNvPr>
          <p:cNvSpPr txBox="1">
            <a:spLocks/>
          </p:cNvSpPr>
          <p:nvPr/>
        </p:nvSpPr>
        <p:spPr>
          <a:xfrm>
            <a:off x="1319213" y="2249200"/>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GB" sz="1800" b="1"/>
              <a:t>Helps to secure data </a:t>
            </a:r>
            <a:r>
              <a:rPr lang="en-GB" sz="1800"/>
              <a:t>– Data is stored so that users can see it only if you grant them access.</a:t>
            </a:r>
            <a:br>
              <a:rPr lang="en-GB" sz="1800"/>
            </a:br>
            <a:r>
              <a:rPr lang="en-GB" sz="1800"/>
              <a:t>Role-based security allows you to control access to tables for different users within your organization.</a:t>
            </a:r>
          </a:p>
        </p:txBody>
      </p:sp>
      <p:sp>
        <p:nvSpPr>
          <p:cNvPr id="10" name="Oval 9">
            <a:extLst>
              <a:ext uri="{FF2B5EF4-FFF2-40B4-BE49-F238E27FC236}">
                <a16:creationId xmlns:a16="http://schemas.microsoft.com/office/drawing/2014/main" id="{1618817C-A785-03EF-CD7B-CB432ECED3BC}"/>
              </a:ext>
              <a:ext uri="{C183D7F6-B498-43B3-948B-1728B52AA6E4}">
                <adec:decorative xmlns:adec="http://schemas.microsoft.com/office/drawing/2017/decorative" val="0"/>
              </a:ext>
            </a:extLst>
          </p:cNvPr>
          <p:cNvSpPr>
            <a:spLocks/>
          </p:cNvSpPr>
          <p:nvPr/>
        </p:nvSpPr>
        <p:spPr bwMode="auto">
          <a:xfrm>
            <a:off x="588963" y="325325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11" name="Text Placeholder 2">
            <a:extLst>
              <a:ext uri="{FF2B5EF4-FFF2-40B4-BE49-F238E27FC236}">
                <a16:creationId xmlns:a16="http://schemas.microsoft.com/office/drawing/2014/main" id="{586A7E28-F8F9-FC84-5281-C529A3981B90}"/>
              </a:ext>
            </a:extLst>
          </p:cNvPr>
          <p:cNvSpPr txBox="1">
            <a:spLocks/>
          </p:cNvSpPr>
          <p:nvPr/>
        </p:nvSpPr>
        <p:spPr>
          <a:xfrm>
            <a:off x="1319213" y="3113194"/>
            <a:ext cx="10280650" cy="830997"/>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GB" sz="1800" b="1"/>
              <a:t>Access your Dynamics 365 data </a:t>
            </a:r>
            <a:r>
              <a:rPr lang="en-GB" sz="1800"/>
              <a:t>– Data from your Dynamics 365 applications is also stored within Dataverse, which allows you to quickly build apps that use your Dynamics 365 data and extend your apps by using Power Apps.</a:t>
            </a:r>
          </a:p>
        </p:txBody>
      </p:sp>
      <p:sp>
        <p:nvSpPr>
          <p:cNvPr id="12" name="Oval 11">
            <a:extLst>
              <a:ext uri="{FF2B5EF4-FFF2-40B4-BE49-F238E27FC236}">
                <a16:creationId xmlns:a16="http://schemas.microsoft.com/office/drawing/2014/main" id="{B8896BCA-8608-1861-E589-95506A4626BE}"/>
              </a:ext>
              <a:ext uri="{C183D7F6-B498-43B3-948B-1728B52AA6E4}">
                <adec:decorative xmlns:adec="http://schemas.microsoft.com/office/drawing/2017/decorative" val="0"/>
              </a:ext>
            </a:extLst>
          </p:cNvPr>
          <p:cNvSpPr>
            <a:spLocks/>
          </p:cNvSpPr>
          <p:nvPr/>
        </p:nvSpPr>
        <p:spPr bwMode="auto">
          <a:xfrm>
            <a:off x="588963" y="4117249"/>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13" name="Text Placeholder 5">
            <a:extLst>
              <a:ext uri="{FF2B5EF4-FFF2-40B4-BE49-F238E27FC236}">
                <a16:creationId xmlns:a16="http://schemas.microsoft.com/office/drawing/2014/main" id="{0D69442C-26CE-03C9-B3E2-1BADF23755BF}"/>
              </a:ext>
            </a:extLst>
          </p:cNvPr>
          <p:cNvSpPr txBox="1">
            <a:spLocks/>
          </p:cNvSpPr>
          <p:nvPr/>
        </p:nvSpPr>
        <p:spPr>
          <a:xfrm>
            <a:off x="1319213" y="4254187"/>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GB" sz="1800" b="1"/>
              <a:t>Rich metadata </a:t>
            </a:r>
            <a:r>
              <a:rPr lang="en-GB" sz="1800"/>
              <a:t>– Data types and relationships are used directly within Power Apps.</a:t>
            </a:r>
          </a:p>
        </p:txBody>
      </p:sp>
      <p:sp>
        <p:nvSpPr>
          <p:cNvPr id="14" name="Oval 13">
            <a:extLst>
              <a:ext uri="{FF2B5EF4-FFF2-40B4-BE49-F238E27FC236}">
                <a16:creationId xmlns:a16="http://schemas.microsoft.com/office/drawing/2014/main" id="{76329C0D-9530-CF8E-2B39-0CEFAAC9A81F}"/>
              </a:ext>
              <a:ext uri="{C183D7F6-B498-43B3-948B-1728B52AA6E4}">
                <adec:decorative xmlns:adec="http://schemas.microsoft.com/office/drawing/2017/decorative" val="0"/>
              </a:ext>
            </a:extLst>
          </p:cNvPr>
          <p:cNvSpPr>
            <a:spLocks/>
          </p:cNvSpPr>
          <p:nvPr/>
        </p:nvSpPr>
        <p:spPr bwMode="auto">
          <a:xfrm>
            <a:off x="588963" y="484274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5</a:t>
            </a:r>
            <a:endParaRPr lang="en-IN" sz="2400" b="1">
              <a:solidFill>
                <a:schemeClr val="tx1"/>
              </a:solidFill>
            </a:endParaRPr>
          </a:p>
        </p:txBody>
      </p:sp>
      <p:sp>
        <p:nvSpPr>
          <p:cNvPr id="15" name="Text Placeholder 1">
            <a:extLst>
              <a:ext uri="{FF2B5EF4-FFF2-40B4-BE49-F238E27FC236}">
                <a16:creationId xmlns:a16="http://schemas.microsoft.com/office/drawing/2014/main" id="{A3FA510E-1CE6-C58E-7226-AC2057AAA4DD}"/>
              </a:ext>
            </a:extLst>
          </p:cNvPr>
          <p:cNvSpPr txBox="1">
            <a:spLocks/>
          </p:cNvSpPr>
          <p:nvPr/>
        </p:nvSpPr>
        <p:spPr>
          <a:xfrm>
            <a:off x="1319213" y="4841182"/>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GB" sz="1800" b="1"/>
              <a:t>Logic and validation </a:t>
            </a:r>
            <a:r>
              <a:rPr lang="en-GB" sz="1800"/>
              <a:t>– Define calculated columns, business rules, workflows, and business process flows to ensure data quality and drive business processes.</a:t>
            </a:r>
          </a:p>
        </p:txBody>
      </p:sp>
      <p:sp>
        <p:nvSpPr>
          <p:cNvPr id="16" name="Oval 15">
            <a:extLst>
              <a:ext uri="{FF2B5EF4-FFF2-40B4-BE49-F238E27FC236}">
                <a16:creationId xmlns:a16="http://schemas.microsoft.com/office/drawing/2014/main" id="{EE866C9A-EBFA-3E97-F03D-A306D2BD8A11}"/>
              </a:ext>
              <a:ext uri="{C183D7F6-B498-43B3-948B-1728B52AA6E4}">
                <adec:decorative xmlns:adec="http://schemas.microsoft.com/office/drawing/2017/decorative" val="0"/>
              </a:ext>
            </a:extLst>
          </p:cNvPr>
          <p:cNvSpPr>
            <a:spLocks/>
          </p:cNvSpPr>
          <p:nvPr/>
        </p:nvSpPr>
        <p:spPr bwMode="auto">
          <a:xfrm>
            <a:off x="588963" y="570673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6</a:t>
            </a:r>
            <a:endParaRPr lang="en-IN" sz="2400" b="1">
              <a:solidFill>
                <a:schemeClr val="tx1"/>
              </a:solidFill>
            </a:endParaRPr>
          </a:p>
        </p:txBody>
      </p:sp>
      <p:sp>
        <p:nvSpPr>
          <p:cNvPr id="17" name="Text Placeholder 2">
            <a:extLst>
              <a:ext uri="{FF2B5EF4-FFF2-40B4-BE49-F238E27FC236}">
                <a16:creationId xmlns:a16="http://schemas.microsoft.com/office/drawing/2014/main" id="{8BD1DDB6-945A-6CBE-1AC7-095B42DCD679}"/>
              </a:ext>
            </a:extLst>
          </p:cNvPr>
          <p:cNvSpPr txBox="1">
            <a:spLocks/>
          </p:cNvSpPr>
          <p:nvPr/>
        </p:nvSpPr>
        <p:spPr>
          <a:xfrm>
            <a:off x="1319213" y="5705174"/>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sz="1800" b="1">
                <a:cs typeface="Segoe UI" panose="020B0502040204020203" pitchFamily="34" charset="0"/>
              </a:rPr>
              <a:t>Productivity tools </a:t>
            </a:r>
            <a:r>
              <a:rPr lang="en-GB" sz="1800"/>
              <a:t>–</a:t>
            </a:r>
            <a:r>
              <a:rPr lang="en-GB" sz="1800">
                <a:cs typeface="Segoe UI" panose="020B0502040204020203" pitchFamily="34" charset="0"/>
              </a:rPr>
              <a:t> Tables are available within the add-ins for Microsoft Excel to increase productivity and ensure data accessibility.</a:t>
            </a:r>
          </a:p>
        </p:txBody>
      </p:sp>
    </p:spTree>
    <p:extLst>
      <p:ext uri="{BB962C8B-B14F-4D97-AF65-F5344CB8AC3E}">
        <p14:creationId xmlns:p14="http://schemas.microsoft.com/office/powerpoint/2010/main" val="876940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041070-AC38-E15C-EAD0-64643049E846}"/>
              </a:ext>
            </a:extLst>
          </p:cNvPr>
          <p:cNvSpPr>
            <a:spLocks noGrp="1"/>
          </p:cNvSpPr>
          <p:nvPr>
            <p:ph type="title"/>
          </p:nvPr>
        </p:nvSpPr>
        <p:spPr>
          <a:xfrm>
            <a:off x="588262" y="585216"/>
            <a:ext cx="11011600" cy="492443"/>
          </a:xfrm>
        </p:spPr>
        <p:txBody>
          <a:bodyPr>
            <a:normAutofit fontScale="90000"/>
          </a:bodyPr>
          <a:lstStyle/>
          <a:p>
            <a:r>
              <a:rPr lang="en-GB"/>
              <a:t>Dataverse Defined</a:t>
            </a:r>
            <a:endParaRPr lang="en-US"/>
          </a:p>
        </p:txBody>
      </p:sp>
      <p:sp>
        <p:nvSpPr>
          <p:cNvPr id="4" name="Oval 3">
            <a:extLst>
              <a:ext uri="{FF2B5EF4-FFF2-40B4-BE49-F238E27FC236}">
                <a16:creationId xmlns:a16="http://schemas.microsoft.com/office/drawing/2014/main" id="{92A647EC-12BB-D0B9-82C2-1D3F962AE8CD}"/>
              </a:ext>
              <a:ext uri="{C183D7F6-B498-43B3-948B-1728B52AA6E4}">
                <adec:decorative xmlns:adec="http://schemas.microsoft.com/office/drawing/2017/decorative" val="0"/>
              </a:ext>
            </a:extLst>
          </p:cNvPr>
          <p:cNvSpPr>
            <a:spLocks/>
          </p:cNvSpPr>
          <p:nvPr/>
        </p:nvSpPr>
        <p:spPr bwMode="auto">
          <a:xfrm>
            <a:off x="588963" y="138676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2" name="Text Placeholder 5">
            <a:extLst>
              <a:ext uri="{FF2B5EF4-FFF2-40B4-BE49-F238E27FC236}">
                <a16:creationId xmlns:a16="http://schemas.microsoft.com/office/drawing/2014/main" id="{0957C950-68EA-752C-6E96-D4B16C421C74}"/>
              </a:ext>
            </a:extLst>
          </p:cNvPr>
          <p:cNvSpPr txBox="1">
            <a:spLocks/>
          </p:cNvSpPr>
          <p:nvPr/>
        </p:nvSpPr>
        <p:spPr>
          <a:xfrm>
            <a:off x="1319213" y="1385206"/>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sz="1800">
                <a:cs typeface="Segoe UI" panose="020B0502040204020203" pitchFamily="34" charset="0"/>
              </a:rPr>
              <a:t>A Dataverse database is a single instance of Microsoft Dataverse which stores data in a set of standard and custom data structures called tables.</a:t>
            </a:r>
          </a:p>
        </p:txBody>
      </p:sp>
      <p:sp>
        <p:nvSpPr>
          <p:cNvPr id="6" name="Oval 5">
            <a:extLst>
              <a:ext uri="{FF2B5EF4-FFF2-40B4-BE49-F238E27FC236}">
                <a16:creationId xmlns:a16="http://schemas.microsoft.com/office/drawing/2014/main" id="{0DDF7969-B750-FB90-DBED-2C0EE978B019}"/>
              </a:ext>
              <a:ext uri="{C183D7F6-B498-43B3-948B-1728B52AA6E4}">
                <adec:decorative xmlns:adec="http://schemas.microsoft.com/office/drawing/2017/decorative" val="0"/>
              </a:ext>
            </a:extLst>
          </p:cNvPr>
          <p:cNvSpPr>
            <a:spLocks/>
          </p:cNvSpPr>
          <p:nvPr/>
        </p:nvSpPr>
        <p:spPr bwMode="auto">
          <a:xfrm>
            <a:off x="588963" y="2246493"/>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5" name="Text Placeholder 1">
            <a:extLst>
              <a:ext uri="{FF2B5EF4-FFF2-40B4-BE49-F238E27FC236}">
                <a16:creationId xmlns:a16="http://schemas.microsoft.com/office/drawing/2014/main" id="{478C76E8-8337-A0AE-7606-E6210A917B6E}"/>
              </a:ext>
            </a:extLst>
          </p:cNvPr>
          <p:cNvSpPr txBox="1">
            <a:spLocks/>
          </p:cNvSpPr>
          <p:nvPr/>
        </p:nvSpPr>
        <p:spPr>
          <a:xfrm>
            <a:off x="1319213" y="2383432"/>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sz="1800">
                <a:cs typeface="Segoe UI" panose="020B0502040204020203" pitchFamily="34" charset="0"/>
              </a:rPr>
              <a:t>A Dataverse database is scalable and supports both large data sets and complex data models.</a:t>
            </a:r>
          </a:p>
        </p:txBody>
      </p:sp>
      <p:sp>
        <p:nvSpPr>
          <p:cNvPr id="8" name="Oval 7">
            <a:extLst>
              <a:ext uri="{FF2B5EF4-FFF2-40B4-BE49-F238E27FC236}">
                <a16:creationId xmlns:a16="http://schemas.microsoft.com/office/drawing/2014/main" id="{5E3C583E-EE93-2520-E2FD-3EF8FC2715E6}"/>
              </a:ext>
              <a:ext uri="{C183D7F6-B498-43B3-948B-1728B52AA6E4}">
                <adec:decorative xmlns:adec="http://schemas.microsoft.com/office/drawing/2017/decorative" val="0"/>
              </a:ext>
            </a:extLst>
          </p:cNvPr>
          <p:cNvSpPr>
            <a:spLocks/>
          </p:cNvSpPr>
          <p:nvPr/>
        </p:nvSpPr>
        <p:spPr bwMode="auto">
          <a:xfrm>
            <a:off x="588963" y="3106220"/>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7" name="Text Placeholder 2">
            <a:extLst>
              <a:ext uri="{FF2B5EF4-FFF2-40B4-BE49-F238E27FC236}">
                <a16:creationId xmlns:a16="http://schemas.microsoft.com/office/drawing/2014/main" id="{256DEA91-3EF3-2D2C-32AC-2072D21065D7}"/>
              </a:ext>
            </a:extLst>
          </p:cNvPr>
          <p:cNvSpPr txBox="1">
            <a:spLocks/>
          </p:cNvSpPr>
          <p:nvPr/>
        </p:nvSpPr>
        <p:spPr>
          <a:xfrm>
            <a:off x="1319213" y="2966160"/>
            <a:ext cx="10280650" cy="830997"/>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sz="1800">
                <a:cs typeface="Segoe UI" panose="020B0502040204020203" pitchFamily="34" charset="0"/>
              </a:rPr>
              <a:t>The standard table design in a Microsoft Dataverse database is based upon an open data model standard called Common Data Model. The structure of a Microsoft Dataverse database is based upon the definitions and schema in the Common Data Model.</a:t>
            </a:r>
          </a:p>
        </p:txBody>
      </p:sp>
      <p:sp>
        <p:nvSpPr>
          <p:cNvPr id="10" name="Oval 9">
            <a:extLst>
              <a:ext uri="{FF2B5EF4-FFF2-40B4-BE49-F238E27FC236}">
                <a16:creationId xmlns:a16="http://schemas.microsoft.com/office/drawing/2014/main" id="{168A455E-E051-A0FF-CCEA-255FB2878F6B}"/>
              </a:ext>
              <a:ext uri="{C183D7F6-B498-43B3-948B-1728B52AA6E4}">
                <adec:decorative xmlns:adec="http://schemas.microsoft.com/office/drawing/2017/decorative" val="0"/>
              </a:ext>
            </a:extLst>
          </p:cNvPr>
          <p:cNvSpPr>
            <a:spLocks/>
          </p:cNvSpPr>
          <p:nvPr/>
        </p:nvSpPr>
        <p:spPr bwMode="auto">
          <a:xfrm>
            <a:off x="588963" y="412232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9" name="Text Placeholder 3">
            <a:extLst>
              <a:ext uri="{FF2B5EF4-FFF2-40B4-BE49-F238E27FC236}">
                <a16:creationId xmlns:a16="http://schemas.microsoft.com/office/drawing/2014/main" id="{D2C71B2D-AD4D-EA5C-A409-CE8B41EBE46A}"/>
              </a:ext>
            </a:extLst>
          </p:cNvPr>
          <p:cNvSpPr txBox="1">
            <a:spLocks/>
          </p:cNvSpPr>
          <p:nvPr/>
        </p:nvSpPr>
        <p:spPr>
          <a:xfrm>
            <a:off x="1319213" y="4120768"/>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GB" sz="1800">
                <a:cs typeface="Segoe UI" panose="020B0502040204020203" pitchFamily="34" charset="0"/>
              </a:rPr>
              <a:t>Dataverse contains comprehensive business logic, processing, integration, and security features that aid the building of business solutions.</a:t>
            </a:r>
          </a:p>
        </p:txBody>
      </p:sp>
    </p:spTree>
    <p:extLst>
      <p:ext uri="{BB962C8B-B14F-4D97-AF65-F5344CB8AC3E}">
        <p14:creationId xmlns:p14="http://schemas.microsoft.com/office/powerpoint/2010/main" val="7848615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E9AEC-1C51-2645-A589-78A4A703A5A7}"/>
              </a:ext>
            </a:extLst>
          </p:cNvPr>
          <p:cNvSpPr>
            <a:spLocks noGrp="1"/>
          </p:cNvSpPr>
          <p:nvPr>
            <p:ph type="title"/>
          </p:nvPr>
        </p:nvSpPr>
        <p:spPr>
          <a:xfrm>
            <a:off x="588261" y="585216"/>
            <a:ext cx="4710689" cy="492443"/>
          </a:xfrm>
        </p:spPr>
        <p:txBody>
          <a:bodyPr>
            <a:normAutofit fontScale="90000"/>
          </a:bodyPr>
          <a:lstStyle/>
          <a:p>
            <a:r>
              <a:rPr lang="en-US"/>
              <a:t>Connectors</a:t>
            </a:r>
          </a:p>
        </p:txBody>
      </p:sp>
      <p:sp>
        <p:nvSpPr>
          <p:cNvPr id="5" name="Text Placeholder 4">
            <a:extLst>
              <a:ext uri="{FF2B5EF4-FFF2-40B4-BE49-F238E27FC236}">
                <a16:creationId xmlns:a16="http://schemas.microsoft.com/office/drawing/2014/main" id="{1105C262-4594-EAB1-564C-B96CE33141B5}"/>
              </a:ext>
            </a:extLst>
          </p:cNvPr>
          <p:cNvSpPr>
            <a:spLocks noGrp="1"/>
          </p:cNvSpPr>
          <p:nvPr>
            <p:ph type="body" sz="quarter" idx="16"/>
          </p:nvPr>
        </p:nvSpPr>
        <p:spPr>
          <a:xfrm>
            <a:off x="584200" y="1219201"/>
            <a:ext cx="5727702" cy="3416320"/>
          </a:xfrm>
        </p:spPr>
        <p:txBody>
          <a:bodyPr wrap="square">
            <a:spAutoFit/>
          </a:bodyPr>
          <a:lstStyle/>
          <a:p>
            <a:pPr>
              <a:spcBef>
                <a:spcPts val="1200"/>
              </a:spcBef>
              <a:spcAft>
                <a:spcPts val="600"/>
              </a:spcAft>
            </a:pPr>
            <a:r>
              <a:rPr lang="en-US" sz="1800" dirty="0">
                <a:latin typeface="+mn-lt"/>
              </a:rPr>
              <a:t>Built-in connectivity to cloud services, files, databases, web APIs, etc. using public connectors</a:t>
            </a:r>
          </a:p>
          <a:p>
            <a:pPr>
              <a:spcBef>
                <a:spcPts val="1200"/>
              </a:spcBef>
              <a:spcAft>
                <a:spcPts val="600"/>
              </a:spcAft>
            </a:pPr>
            <a:r>
              <a:rPr lang="en-US" sz="1800" dirty="0">
                <a:latin typeface="+mn-lt"/>
              </a:rPr>
              <a:t>Seamless hybrid connectivity to on-premises systems via the on-premises data gateway </a:t>
            </a:r>
          </a:p>
          <a:p>
            <a:pPr>
              <a:spcBef>
                <a:spcPts val="1200"/>
              </a:spcBef>
              <a:spcAft>
                <a:spcPts val="600"/>
              </a:spcAft>
            </a:pPr>
            <a:r>
              <a:rPr lang="en-US" sz="1800" dirty="0">
                <a:latin typeface="+mn-lt"/>
              </a:rPr>
              <a:t>Connect to the service with your own security credentials</a:t>
            </a:r>
            <a:br>
              <a:rPr lang="en-US" sz="1800" dirty="0">
                <a:latin typeface="+mn-lt"/>
              </a:rPr>
            </a:br>
            <a:r>
              <a:rPr lang="en-US" sz="1800" dirty="0">
                <a:latin typeface="+mn-lt"/>
              </a:rPr>
              <a:t>Open source</a:t>
            </a:r>
          </a:p>
          <a:p>
            <a:pPr marL="0" lvl="1" indent="0">
              <a:spcBef>
                <a:spcPts val="1200"/>
              </a:spcBef>
              <a:spcAft>
                <a:spcPts val="600"/>
              </a:spcAft>
              <a:buNone/>
            </a:pPr>
            <a:r>
              <a:rPr lang="en-US" sz="1800" dirty="0">
                <a:solidFill>
                  <a:srgbClr val="0078D4"/>
                </a:solidFill>
                <a:hlinkClick r:id="rId2">
                  <a:extLst>
                    <a:ext uri="{A12FA001-AC4F-418D-AE19-62706E023703}">
                      <ahyp:hlinkClr xmlns:ahyp="http://schemas.microsoft.com/office/drawing/2018/hyperlinkcolor" val="tx"/>
                    </a:ext>
                  </a:extLst>
                </a:hlinkClick>
              </a:rPr>
              <a:t>https://github.com/microsoft/PowerPlatformConnectors</a:t>
            </a:r>
            <a:r>
              <a:rPr lang="en-US" sz="1800" dirty="0">
                <a:solidFill>
                  <a:srgbClr val="0078D4"/>
                </a:solidFill>
              </a:rPr>
              <a:t> </a:t>
            </a:r>
            <a:endParaRPr lang="en-AU" sz="1800" dirty="0">
              <a:solidFill>
                <a:srgbClr val="0078D4"/>
              </a:solidFill>
              <a:latin typeface="+mn-lt"/>
            </a:endParaRPr>
          </a:p>
          <a:p>
            <a:pPr>
              <a:spcBef>
                <a:spcPts val="1200"/>
              </a:spcBef>
              <a:spcAft>
                <a:spcPts val="600"/>
              </a:spcAft>
            </a:pPr>
            <a:r>
              <a:rPr lang="en-US" sz="1800" dirty="0">
                <a:latin typeface="+mn-lt"/>
              </a:rPr>
              <a:t>With custom connectors, you can extend the reach for your organization’s APIs to work with Power Platform</a:t>
            </a:r>
          </a:p>
        </p:txBody>
      </p:sp>
      <p:sp>
        <p:nvSpPr>
          <p:cNvPr id="8" name="Rectangle 7">
            <a:extLst>
              <a:ext uri="{FF2B5EF4-FFF2-40B4-BE49-F238E27FC236}">
                <a16:creationId xmlns:a16="http://schemas.microsoft.com/office/drawing/2014/main" id="{5530270F-27BE-7089-342C-B2F7FCF4D95B}"/>
              </a:ext>
            </a:extLst>
          </p:cNvPr>
          <p:cNvSpPr>
            <a:spLocks/>
          </p:cNvSpPr>
          <p:nvPr/>
        </p:nvSpPr>
        <p:spPr bwMode="auto">
          <a:xfrm>
            <a:off x="584200" y="5003798"/>
            <a:ext cx="5727702" cy="9271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rgbClr val="0078D4"/>
                </a:solidFill>
                <a:latin typeface="+mj-lt"/>
                <a:cs typeface="Segoe UI Semibold" panose="020B0702040204020203" pitchFamily="34" charset="0"/>
              </a:rPr>
              <a:t>Over 1,000 published connectors</a:t>
            </a:r>
            <a:endParaRPr kumimoji="0" lang="en-US" sz="2400" b="1" i="0" u="none" strike="noStrike" kern="1200" cap="none" spc="0" normalizeH="0" baseline="0" noProof="0">
              <a:ln>
                <a:noFill/>
              </a:ln>
              <a:solidFill>
                <a:srgbClr val="0078D4"/>
              </a:solidFill>
              <a:effectLst/>
              <a:uLnTx/>
              <a:uFillTx/>
              <a:latin typeface="+mj-lt"/>
              <a:ea typeface="+mn-ea"/>
              <a:cs typeface="Segoe UI Semibold" panose="020B0702040204020203" pitchFamily="34" charset="0"/>
            </a:endParaRPr>
          </a:p>
        </p:txBody>
      </p:sp>
      <p:pic>
        <p:nvPicPr>
          <p:cNvPr id="7" name="Content Placeholder 12">
            <a:extLst>
              <a:ext uri="{FF2B5EF4-FFF2-40B4-BE49-F238E27FC236}">
                <a16:creationId xmlns:a16="http://schemas.microsoft.com/office/drawing/2014/main" id="{832DF688-AA50-3154-30B6-11E206DF093A}"/>
              </a:ext>
              <a:ext uri="{C183D7F6-B498-43B3-948B-1728B52AA6E4}">
                <adec:decorative xmlns:adec="http://schemas.microsoft.com/office/drawing/2017/decorative" val="1"/>
              </a:ext>
            </a:extLst>
          </p:cNvPr>
          <p:cNvPicPr>
            <a:picLocks noGrp="1" noChangeAspect="1"/>
          </p:cNvPicPr>
          <p:nvPr>
            <p:ph type="pic" sz="quarter" idx="19"/>
          </p:nvPr>
        </p:nvPicPr>
        <p:blipFill rotWithShape="1">
          <a:blip r:embed="rId3"/>
          <a:srcRect l="-903" t="-12284" r="-903" b="-12284"/>
          <a:stretch/>
        </p:blipFill>
        <p:spPr>
          <a:xfrm>
            <a:off x="6464298" y="0"/>
            <a:ext cx="5727702" cy="6858000"/>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5533968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9E2B1DE-2CDA-8AC2-47CE-F0EC6661F593}"/>
              </a:ext>
              <a:ext uri="{C183D7F6-B498-43B3-948B-1728B52AA6E4}">
                <adec:decorative xmlns:adec="http://schemas.microsoft.com/office/drawing/2017/decorative" val="1"/>
              </a:ext>
            </a:extLst>
          </p:cNvPr>
          <p:cNvSpPr>
            <a:spLocks/>
          </p:cNvSpPr>
          <p:nvPr/>
        </p:nvSpPr>
        <p:spPr bwMode="auto">
          <a:xfrm>
            <a:off x="576462" y="2841170"/>
            <a:ext cx="11013474" cy="2148115"/>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D412DDBA-796B-9B0B-0466-0B10BF666FED}"/>
              </a:ext>
            </a:extLst>
          </p:cNvPr>
          <p:cNvSpPr>
            <a:spLocks noGrp="1"/>
          </p:cNvSpPr>
          <p:nvPr>
            <p:ph type="title"/>
          </p:nvPr>
        </p:nvSpPr>
        <p:spPr/>
        <p:txBody>
          <a:bodyPr>
            <a:normAutofit fontScale="90000"/>
          </a:bodyPr>
          <a:lstStyle/>
          <a:p>
            <a:r>
              <a:rPr lang="en-US"/>
              <a:t>Using Dataverse Solutions with Power Platform</a:t>
            </a:r>
          </a:p>
        </p:txBody>
      </p:sp>
      <p:sp>
        <p:nvSpPr>
          <p:cNvPr id="7" name="Text Placeholder 6">
            <a:extLst>
              <a:ext uri="{FF2B5EF4-FFF2-40B4-BE49-F238E27FC236}">
                <a16:creationId xmlns:a16="http://schemas.microsoft.com/office/drawing/2014/main" id="{E62575F7-A24E-860D-B7CA-42C59E0AD301}"/>
              </a:ext>
            </a:extLst>
          </p:cNvPr>
          <p:cNvSpPr>
            <a:spLocks noGrp="1"/>
          </p:cNvSpPr>
          <p:nvPr>
            <p:ph type="body" sz="quarter" idx="17"/>
          </p:nvPr>
        </p:nvSpPr>
        <p:spPr>
          <a:xfrm>
            <a:off x="584199" y="1386766"/>
            <a:ext cx="11011601" cy="1246495"/>
          </a:xfrm>
        </p:spPr>
        <p:txBody>
          <a:bodyPr/>
          <a:lstStyle/>
          <a:p>
            <a:pPr>
              <a:spcBef>
                <a:spcPts val="1200"/>
              </a:spcBef>
              <a:spcAft>
                <a:spcPts val="600"/>
              </a:spcAft>
            </a:pPr>
            <a:r>
              <a:rPr lang="en-US">
                <a:latin typeface="+mn-lt"/>
              </a:rPr>
              <a:t>Solutions are a container to track the changes you make to the Microsoft Dataverse, Power Apps and Power Automate flows</a:t>
            </a:r>
          </a:p>
          <a:p>
            <a:pPr>
              <a:spcBef>
                <a:spcPts val="1200"/>
              </a:spcBef>
              <a:spcAft>
                <a:spcPts val="600"/>
              </a:spcAft>
            </a:pPr>
            <a:r>
              <a:rPr lang="en-US">
                <a:latin typeface="+mn-lt"/>
              </a:rPr>
              <a:t>Solutions are how you transport and install changes to target environments</a:t>
            </a:r>
          </a:p>
        </p:txBody>
      </p:sp>
      <p:graphicFrame>
        <p:nvGraphicFramePr>
          <p:cNvPr id="8" name="Diagram 7" descr="Image showing solution moving from dev to test to production">
            <a:extLst>
              <a:ext uri="{FF2B5EF4-FFF2-40B4-BE49-F238E27FC236}">
                <a16:creationId xmlns:a16="http://schemas.microsoft.com/office/drawing/2014/main" id="{94DB1EB2-293B-63F2-A563-F3CBB007BAB9}"/>
              </a:ext>
            </a:extLst>
          </p:cNvPr>
          <p:cNvGraphicFramePr/>
          <p:nvPr/>
        </p:nvGraphicFramePr>
        <p:xfrm>
          <a:off x="888800" y="2935631"/>
          <a:ext cx="10388800" cy="1959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6B5EBE76-7E1A-E635-23E4-3937AC1A3331}"/>
              </a:ext>
            </a:extLst>
          </p:cNvPr>
          <p:cNvSpPr>
            <a:spLocks/>
          </p:cNvSpPr>
          <p:nvPr/>
        </p:nvSpPr>
        <p:spPr bwMode="auto">
          <a:xfrm>
            <a:off x="584199" y="5247994"/>
            <a:ext cx="11011601" cy="8909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200" b="1">
                <a:solidFill>
                  <a:schemeClr val="tx1"/>
                </a:solidFill>
              </a:rPr>
              <a:t>Microsoft Dynamics 365 apps are installed using solutions</a:t>
            </a:r>
          </a:p>
          <a:p>
            <a:pPr marL="0" lvl="1"/>
            <a:r>
              <a:rPr lang="en-US" sz="2200">
                <a:solidFill>
                  <a:schemeClr val="tx1"/>
                </a:solidFill>
              </a:rPr>
              <a:t>3</a:t>
            </a:r>
            <a:r>
              <a:rPr lang="en-US" sz="2200" baseline="30000">
                <a:solidFill>
                  <a:schemeClr val="tx1"/>
                </a:solidFill>
              </a:rPr>
              <a:t>rd</a:t>
            </a:r>
            <a:r>
              <a:rPr lang="en-US" sz="2200">
                <a:solidFill>
                  <a:schemeClr val="tx1"/>
                </a:solidFill>
              </a:rPr>
              <a:t> party apps provided by independent software vendors (ISVs) also use solutions</a:t>
            </a:r>
          </a:p>
        </p:txBody>
      </p:sp>
    </p:spTree>
    <p:extLst>
      <p:ext uri="{BB962C8B-B14F-4D97-AF65-F5344CB8AC3E}">
        <p14:creationId xmlns:p14="http://schemas.microsoft.com/office/powerpoint/2010/main" val="19694386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CAB0F8BF-CB3B-B307-C7BD-ADE178CCD9EB}"/>
              </a:ext>
            </a:extLst>
          </p:cNvPr>
          <p:cNvSpPr>
            <a:spLocks noGrp="1"/>
          </p:cNvSpPr>
          <p:nvPr>
            <p:ph type="title"/>
          </p:nvPr>
        </p:nvSpPr>
        <p:spPr/>
        <p:txBody>
          <a:bodyPr>
            <a:normAutofit fontScale="90000"/>
          </a:bodyPr>
          <a:lstStyle/>
          <a:p>
            <a:r>
              <a:rPr lang="en-US"/>
              <a:t>Exercise: Setup your Lab Environment</a:t>
            </a:r>
            <a:endParaRPr lang="en-IN"/>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GitHub</a:t>
            </a:r>
            <a:r>
              <a:rPr lang="en-US" sz="2400">
                <a:solidFill>
                  <a:srgbClr val="0078D4"/>
                </a:solidFill>
              </a:rPr>
              <a:t> </a:t>
            </a:r>
          </a:p>
        </p:txBody>
      </p:sp>
      <p:sp>
        <p:nvSpPr>
          <p:cNvPr id="3" name="TextBox 2">
            <a:extLst>
              <a:ext uri="{FF2B5EF4-FFF2-40B4-BE49-F238E27FC236}">
                <a16:creationId xmlns:a16="http://schemas.microsoft.com/office/drawing/2014/main" id="{5C349322-0E5F-6C76-66F3-87D82D9D1717}"/>
              </a:ext>
            </a:extLst>
          </p:cNvPr>
          <p:cNvSpPr txBox="1"/>
          <p:nvPr/>
        </p:nvSpPr>
        <p:spPr>
          <a:xfrm>
            <a:off x="4356039" y="3144617"/>
            <a:ext cx="3530311" cy="332399"/>
          </a:xfrm>
          <a:prstGeom prst="rect">
            <a:avLst/>
          </a:prstGeom>
          <a:noFill/>
        </p:spPr>
        <p:txBody>
          <a:bodyPr wrap="square" lIns="0" tIns="0" rIns="0" bIns="0" rtlCol="0">
            <a:spAutoFit/>
          </a:bodyPr>
          <a:lstStyle/>
          <a:p>
            <a:pPr algn="ctr">
              <a:lnSpc>
                <a:spcPct val="90000"/>
              </a:lnSpc>
              <a:spcAft>
                <a:spcPts val="600"/>
              </a:spcAft>
            </a:pPr>
            <a:r>
              <a:rPr lang="en-US" sz="2400">
                <a:gradFill>
                  <a:gsLst>
                    <a:gs pos="2917">
                      <a:schemeClr val="tx1"/>
                    </a:gs>
                    <a:gs pos="30000">
                      <a:schemeClr val="tx1"/>
                    </a:gs>
                  </a:gsLst>
                  <a:lin ang="5400000" scaled="0"/>
                </a:gradFill>
              </a:rPr>
              <a:t>Time estimate: 30 minutes</a:t>
            </a:r>
          </a:p>
        </p:txBody>
      </p:sp>
      <p:graphicFrame>
        <p:nvGraphicFramePr>
          <p:cNvPr id="4" name="!!timer" descr="Pie chart indicating that students have 45 minutes (out of 60 minutes total) to complete the lab.">
            <a:extLst>
              <a:ext uri="{FF2B5EF4-FFF2-40B4-BE49-F238E27FC236}">
                <a16:creationId xmlns:a16="http://schemas.microsoft.com/office/drawing/2014/main" id="{9C49E3E0-70D3-2A82-4630-3204B1ABEF31}"/>
              </a:ext>
            </a:extLst>
          </p:cNvPr>
          <p:cNvGraphicFramePr/>
          <p:nvPr/>
        </p:nvGraphicFramePr>
        <p:xfrm>
          <a:off x="4356039" y="3786002"/>
          <a:ext cx="3530311"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270265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normAutofit fontScale="90000"/>
          </a:bodyPr>
          <a:lstStyle/>
          <a:p>
            <a:r>
              <a:rPr lang="en-US"/>
              <a:t>Module 1 – Summary</a:t>
            </a:r>
          </a:p>
        </p:txBody>
      </p:sp>
      <p:sp>
        <p:nvSpPr>
          <p:cNvPr id="10" name="Text Placeholder 9">
            <a:extLst>
              <a:ext uri="{FF2B5EF4-FFF2-40B4-BE49-F238E27FC236}">
                <a16:creationId xmlns:a16="http://schemas.microsoft.com/office/drawing/2014/main" id="{E115EDAA-BE48-A623-7F59-B8FA3C580F91}"/>
              </a:ext>
            </a:extLst>
          </p:cNvPr>
          <p:cNvSpPr>
            <a:spLocks noGrp="1"/>
          </p:cNvSpPr>
          <p:nvPr>
            <p:ph type="body" sz="quarter" idx="35"/>
          </p:nvPr>
        </p:nvSpPr>
        <p:spPr>
          <a:xfrm>
            <a:off x="4358229" y="1926472"/>
            <a:ext cx="7241633" cy="2708434"/>
          </a:xfrm>
        </p:spPr>
        <p:txBody>
          <a:bodyPr/>
          <a:lstStyle/>
          <a:p>
            <a:pPr marL="227013" lvl="1" indent="-227013">
              <a:spcBef>
                <a:spcPts val="0"/>
              </a:spcBef>
              <a:spcAft>
                <a:spcPts val="1200"/>
              </a:spcAft>
            </a:pPr>
            <a:r>
              <a:rPr lang="en-US" altLang="zh-CN" sz="1800">
                <a:cs typeface="Segoe UI" panose="020B0502040204020203" pitchFamily="34" charset="0"/>
              </a:rPr>
              <a:t>The Power Automate ecosystem and offerings </a:t>
            </a:r>
          </a:p>
          <a:p>
            <a:pPr marL="227013" lvl="1" indent="-227013">
              <a:spcBef>
                <a:spcPts val="0"/>
              </a:spcBef>
              <a:spcAft>
                <a:spcPts val="1200"/>
              </a:spcAft>
            </a:pPr>
            <a:r>
              <a:rPr lang="en-US" altLang="zh-CN" sz="1800"/>
              <a:t>Differences between cloud flows and desktop flows</a:t>
            </a:r>
          </a:p>
          <a:p>
            <a:pPr marL="227013" lvl="1" indent="-227013">
              <a:spcBef>
                <a:spcPts val="0"/>
              </a:spcBef>
              <a:spcAft>
                <a:spcPts val="1200"/>
              </a:spcAft>
            </a:pPr>
            <a:r>
              <a:rPr lang="en-US" altLang="zh-CN" sz="1800"/>
              <a:t>Use cases for Microsoft Dataverse</a:t>
            </a:r>
          </a:p>
          <a:p>
            <a:pPr marL="227013" lvl="1" indent="-227013">
              <a:spcBef>
                <a:spcPts val="0"/>
              </a:spcBef>
              <a:spcAft>
                <a:spcPts val="1200"/>
              </a:spcAft>
            </a:pPr>
            <a:r>
              <a:rPr lang="en-US" altLang="zh-CN" sz="1800"/>
              <a:t>Power Automate licensing for cloud and desktop flows</a:t>
            </a:r>
          </a:p>
          <a:p>
            <a:pPr marL="227013" lvl="1" indent="-227013">
              <a:spcBef>
                <a:spcPts val="0"/>
              </a:spcBef>
              <a:spcAft>
                <a:spcPts val="1200"/>
              </a:spcAft>
            </a:pPr>
            <a:r>
              <a:rPr lang="en-US" altLang="zh-CN" sz="1800"/>
              <a:t>The software and hardware requirements for Power Automate development</a:t>
            </a:r>
          </a:p>
          <a:p>
            <a:pPr marL="227013" lvl="1" indent="-227013">
              <a:spcBef>
                <a:spcPts val="0"/>
              </a:spcBef>
              <a:spcAft>
                <a:spcPts val="1200"/>
              </a:spcAft>
            </a:pPr>
            <a:r>
              <a:rPr lang="en-US" altLang="zh-CN" sz="1800"/>
              <a:t>How components can be managed in Microsoft Dataverse solutions </a:t>
            </a:r>
          </a:p>
        </p:txBody>
      </p:sp>
    </p:spTree>
    <p:extLst>
      <p:ext uri="{BB962C8B-B14F-4D97-AF65-F5344CB8AC3E}">
        <p14:creationId xmlns:p14="http://schemas.microsoft.com/office/powerpoint/2010/main" val="387472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730E7-2ED6-4ED5-9BAD-E4C7CBB19AF6}"/>
              </a:ext>
            </a:extLst>
          </p:cNvPr>
          <p:cNvSpPr>
            <a:spLocks noGrp="1"/>
          </p:cNvSpPr>
          <p:nvPr>
            <p:ph type="title"/>
          </p:nvPr>
        </p:nvSpPr>
        <p:spPr>
          <a:xfrm>
            <a:off x="449368" y="138927"/>
            <a:ext cx="6029130" cy="694207"/>
          </a:xfrm>
        </p:spPr>
        <p:txBody>
          <a:bodyPr/>
          <a:lstStyle/>
          <a:p>
            <a:r>
              <a:rPr lang="en-US">
                <a:solidFill>
                  <a:schemeClr val="bg1"/>
                </a:solidFill>
              </a:rPr>
              <a:t>Jenkins NS</a:t>
            </a:r>
            <a:endParaRPr lang="en-US" dirty="0">
              <a:solidFill>
                <a:schemeClr val="bg1"/>
              </a:solidFill>
            </a:endParaRPr>
          </a:p>
        </p:txBody>
      </p:sp>
      <p:sp>
        <p:nvSpPr>
          <p:cNvPr id="7" name="Text Placeholder 6">
            <a:extLst>
              <a:ext uri="{FF2B5EF4-FFF2-40B4-BE49-F238E27FC236}">
                <a16:creationId xmlns:a16="http://schemas.microsoft.com/office/drawing/2014/main" id="{647C95DD-C1BC-480D-BE63-174CA24A767E}"/>
              </a:ext>
            </a:extLst>
          </p:cNvPr>
          <p:cNvSpPr>
            <a:spLocks noGrp="1"/>
          </p:cNvSpPr>
          <p:nvPr>
            <p:ph type="body" sz="quarter" idx="16"/>
          </p:nvPr>
        </p:nvSpPr>
        <p:spPr>
          <a:xfrm>
            <a:off x="449367" y="1067586"/>
            <a:ext cx="7338496" cy="332399"/>
          </a:xfrm>
        </p:spPr>
        <p:txBody>
          <a:bodyPr/>
          <a:lstStyle/>
          <a:p>
            <a:r>
              <a:rPr lang="en-US" sz="2400" dirty="0">
                <a:solidFill>
                  <a:schemeClr val="tx1">
                    <a:lumMod val="85000"/>
                    <a:lumOff val="15000"/>
                  </a:schemeClr>
                </a:solidFill>
              </a:rPr>
              <a:t>Modern Workplace Solution Architect | Consultant </a:t>
            </a:r>
          </a:p>
        </p:txBody>
      </p:sp>
      <p:pic>
        <p:nvPicPr>
          <p:cNvPr id="13" name="Picture Placeholder 12" descr="A person in a blue shirt&#10;&#10;Description automatically generated with medium confidence">
            <a:extLst>
              <a:ext uri="{FF2B5EF4-FFF2-40B4-BE49-F238E27FC236}">
                <a16:creationId xmlns:a16="http://schemas.microsoft.com/office/drawing/2014/main" id="{6C069756-F83D-BD20-9AA2-E619D04EC97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9325332" y="530261"/>
            <a:ext cx="2139315" cy="2139315"/>
          </a:xfrm>
        </p:spPr>
      </p:pic>
      <p:pic>
        <p:nvPicPr>
          <p:cNvPr id="22" name="Picture 21" descr="A close up of a sign&#10;&#10;Description automatically generated">
            <a:extLst>
              <a:ext uri="{FF2B5EF4-FFF2-40B4-BE49-F238E27FC236}">
                <a16:creationId xmlns:a16="http://schemas.microsoft.com/office/drawing/2014/main" id="{6AC8544B-45DF-A5F3-BBFD-2855810FA51C}"/>
              </a:ext>
            </a:extLst>
          </p:cNvPr>
          <p:cNvPicPr>
            <a:picLocks noChangeAspect="1"/>
          </p:cNvPicPr>
          <p:nvPr/>
        </p:nvPicPr>
        <p:blipFill>
          <a:blip r:embed="rId4"/>
          <a:stretch>
            <a:fillRect/>
          </a:stretch>
        </p:blipFill>
        <p:spPr>
          <a:xfrm>
            <a:off x="449367" y="1895976"/>
            <a:ext cx="1638923" cy="667915"/>
          </a:xfrm>
          <a:prstGeom prst="rect">
            <a:avLst/>
          </a:prstGeom>
        </p:spPr>
      </p:pic>
      <p:pic>
        <p:nvPicPr>
          <p:cNvPr id="23" name="Picture 22" descr="A close up of a sign&#10;&#10;Description automatically generated">
            <a:extLst>
              <a:ext uri="{FF2B5EF4-FFF2-40B4-BE49-F238E27FC236}">
                <a16:creationId xmlns:a16="http://schemas.microsoft.com/office/drawing/2014/main" id="{B3A8E0FB-0190-4ABD-8FD9-E2538AE800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7393" y="1910253"/>
            <a:ext cx="914400" cy="914400"/>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74618279-0151-FA92-C1B9-60BFEFE3EB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254" y="5221396"/>
            <a:ext cx="685715" cy="685715"/>
          </a:xfrm>
          <a:prstGeom prst="rect">
            <a:avLst/>
          </a:prstGeom>
        </p:spPr>
      </p:pic>
      <p:pic>
        <p:nvPicPr>
          <p:cNvPr id="25" name="Picture 24" descr="A picture containing text, case&#10;&#10;Description automatically generated">
            <a:extLst>
              <a:ext uri="{FF2B5EF4-FFF2-40B4-BE49-F238E27FC236}">
                <a16:creationId xmlns:a16="http://schemas.microsoft.com/office/drawing/2014/main" id="{A0C0D236-0332-BAE2-9BCE-589BB92BBF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132" y="5221396"/>
            <a:ext cx="685715" cy="685715"/>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0282D8E2-E4D6-746F-F717-E468E5728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009" y="5221396"/>
            <a:ext cx="685715" cy="685715"/>
          </a:xfrm>
          <a:prstGeom prst="rect">
            <a:avLst/>
          </a:prstGeom>
        </p:spPr>
      </p:pic>
      <p:pic>
        <p:nvPicPr>
          <p:cNvPr id="27" name="Picture 26">
            <a:extLst>
              <a:ext uri="{FF2B5EF4-FFF2-40B4-BE49-F238E27FC236}">
                <a16:creationId xmlns:a16="http://schemas.microsoft.com/office/drawing/2014/main" id="{ABC086E1-A044-FF0D-6209-AC2808089D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2885" y="5221396"/>
            <a:ext cx="685715" cy="685715"/>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D67BFD5F-5A87-F4E1-5A4C-09DC74B87C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865" y="3891722"/>
            <a:ext cx="1135216" cy="1135216"/>
          </a:xfrm>
          <a:prstGeom prst="rect">
            <a:avLst/>
          </a:prstGeom>
        </p:spPr>
      </p:pic>
      <p:pic>
        <p:nvPicPr>
          <p:cNvPr id="29" name="Picture 28" descr="Graphical user interface, application&#10;&#10;Description automatically generated">
            <a:extLst>
              <a:ext uri="{FF2B5EF4-FFF2-40B4-BE49-F238E27FC236}">
                <a16:creationId xmlns:a16="http://schemas.microsoft.com/office/drawing/2014/main" id="{B200F718-5487-54FA-BB4F-E42F418E4E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4688" y="3944497"/>
            <a:ext cx="1029666" cy="1029666"/>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E8DC3625-167D-9C8F-6979-00793500D1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50729" y="3944896"/>
            <a:ext cx="1079218" cy="1079218"/>
          </a:xfrm>
          <a:prstGeom prst="rect">
            <a:avLst/>
          </a:prstGeom>
        </p:spPr>
      </p:pic>
      <p:sp>
        <p:nvSpPr>
          <p:cNvPr id="31" name="Text Placeholder 7">
            <a:extLst>
              <a:ext uri="{FF2B5EF4-FFF2-40B4-BE49-F238E27FC236}">
                <a16:creationId xmlns:a16="http://schemas.microsoft.com/office/drawing/2014/main" id="{5A9D2F37-075C-4871-1CA1-CEA5C29DB241}"/>
              </a:ext>
            </a:extLst>
          </p:cNvPr>
          <p:cNvSpPr txBox="1">
            <a:spLocks/>
          </p:cNvSpPr>
          <p:nvPr/>
        </p:nvSpPr>
        <p:spPr>
          <a:xfrm>
            <a:off x="4963435" y="1927687"/>
            <a:ext cx="4419600" cy="4434340"/>
          </a:xfrm>
          <a:prstGeom prst="rect">
            <a:avLst/>
          </a:prstGeom>
          <a:solidFill>
            <a:sysClr val="window" lastClr="FFFFFF">
              <a:alpha val="0"/>
            </a:sysClr>
          </a:solidFill>
        </p:spPr>
        <p:txBody>
          <a:bodyPr anchor="ctr" anchorCtr="0"/>
          <a:lstStyle>
            <a:lvl1pPr marL="285750" marR="0" indent="-285750" algn="l" defTabSz="685955"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sz="1600" b="0" kern="1200" spc="-53" baseline="0">
                <a:solidFill>
                  <a:schemeClr val="tx1"/>
                </a:solidFill>
                <a:latin typeface="Segoe UI Semibold" panose="020B0702040204020203" pitchFamily="34" charset="0"/>
                <a:ea typeface="+mn-ea"/>
                <a:cs typeface="Segoe UI Semibold" panose="020B07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Chennai, India</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MVP | MCT | International Speaker | Author | Trainer</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Microsoft Teams, Power Platform and SPFx Specialist</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pt-BR"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M365 Bangalore Organizer </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pt-BR"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aMS Ambassador</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SharePoint-er Since 2005!</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@jenkinsns</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hlinkClick r:id="rId13"/>
              </a:rPr>
              <a:t>https://www.linkedin.com/in/jenkinsns/</a:t>
            </a: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 </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GB"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hlinkClick r:id="rId14"/>
              </a:rPr>
              <a:t>https://www.youtube.com/user/jenkinsnss</a:t>
            </a:r>
            <a:r>
              <a:rPr kumimoji="0" lang="en-GB"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 </a:t>
            </a:r>
            <a:endPar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endParaRPr>
          </a:p>
        </p:txBody>
      </p:sp>
      <p:pic>
        <p:nvPicPr>
          <p:cNvPr id="32" name="Picture 31" descr="A picture containing text&#10;&#10;Description automatically generated">
            <a:extLst>
              <a:ext uri="{FF2B5EF4-FFF2-40B4-BE49-F238E27FC236}">
                <a16:creationId xmlns:a16="http://schemas.microsoft.com/office/drawing/2014/main" id="{A72A149A-4AD2-9735-365A-C8DC862AE677}"/>
              </a:ext>
            </a:extLst>
          </p:cNvPr>
          <p:cNvPicPr>
            <a:picLocks noChangeAspect="1"/>
          </p:cNvPicPr>
          <p:nvPr/>
        </p:nvPicPr>
        <p:blipFill>
          <a:blip r:embed="rId15"/>
          <a:stretch>
            <a:fillRect/>
          </a:stretch>
        </p:blipFill>
        <p:spPr>
          <a:xfrm>
            <a:off x="9450888" y="3035783"/>
            <a:ext cx="2139315" cy="2983527"/>
          </a:xfrm>
          <a:prstGeom prst="rect">
            <a:avLst/>
          </a:prstGeom>
        </p:spPr>
      </p:pic>
      <p:pic>
        <p:nvPicPr>
          <p:cNvPr id="4" name="Graphic 3">
            <a:extLst>
              <a:ext uri="{FF2B5EF4-FFF2-40B4-BE49-F238E27FC236}">
                <a16:creationId xmlns:a16="http://schemas.microsoft.com/office/drawing/2014/main" id="{2753AECE-27A9-665B-5353-3F174C57F9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22885" y="4116473"/>
            <a:ext cx="685715" cy="685715"/>
          </a:xfrm>
          <a:prstGeom prst="rect">
            <a:avLst/>
          </a:prstGeom>
        </p:spPr>
      </p:pic>
      <p:pic>
        <p:nvPicPr>
          <p:cNvPr id="5" name="Picture 4" descr="A black and white logo&#10;&#10;Description automatically generated">
            <a:extLst>
              <a:ext uri="{FF2B5EF4-FFF2-40B4-BE49-F238E27FC236}">
                <a16:creationId xmlns:a16="http://schemas.microsoft.com/office/drawing/2014/main" id="{1C523F41-45E5-3D38-FBC3-187A71A9AC2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63435" y="1386629"/>
            <a:ext cx="3511295" cy="914400"/>
          </a:xfrm>
          <a:prstGeom prst="rect">
            <a:avLst/>
          </a:prstGeom>
        </p:spPr>
      </p:pic>
    </p:spTree>
    <p:extLst>
      <p:ext uri="{BB962C8B-B14F-4D97-AF65-F5344CB8AC3E}">
        <p14:creationId xmlns:p14="http://schemas.microsoft.com/office/powerpoint/2010/main" val="101198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normAutofit fontScale="90000"/>
          </a:bodyPr>
          <a:lstStyle/>
          <a:p>
            <a:r>
              <a:rPr lang="en-GB" dirty="0"/>
              <a:t>Learning Path 0 Practice Labs</a:t>
            </a:r>
            <a:endParaRPr lang="en-US" dirty="0"/>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34"/>
          </p:nvPr>
        </p:nvSpPr>
        <p:spPr>
          <a:xfrm>
            <a:off x="588963" y="2541588"/>
            <a:ext cx="2332037" cy="923330"/>
          </a:xfrm>
        </p:spPr>
        <p:txBody>
          <a:bodyPr/>
          <a:lstStyle/>
          <a:p>
            <a:pPr marL="155448" lvl="1" indent="0">
              <a:buNone/>
            </a:pPr>
            <a:r>
              <a:rPr lang="en-US" sz="2000" dirty="0">
                <a:latin typeface="+mj-lt"/>
              </a:rPr>
              <a:t>Prepare environments and solution</a:t>
            </a:r>
          </a:p>
        </p:txBody>
      </p:sp>
      <p:sp>
        <p:nvSpPr>
          <p:cNvPr id="47" name="Text Placeholder 46">
            <a:extLst>
              <a:ext uri="{FF2B5EF4-FFF2-40B4-BE49-F238E27FC236}">
                <a16:creationId xmlns:a16="http://schemas.microsoft.com/office/drawing/2014/main" id="{D795E2CF-9EB2-D4E5-8653-0C5DC4184216}"/>
              </a:ext>
            </a:extLst>
          </p:cNvPr>
          <p:cNvSpPr>
            <a:spLocks noGrp="1"/>
          </p:cNvSpPr>
          <p:nvPr>
            <p:ph type="body" sz="quarter" idx="17"/>
          </p:nvPr>
        </p:nvSpPr>
        <p:spPr>
          <a:xfrm>
            <a:off x="4356100" y="1927225"/>
            <a:ext cx="5364163" cy="369332"/>
          </a:xfrm>
        </p:spPr>
        <p:txBody>
          <a:bodyPr>
            <a:normAutofit fontScale="92500" lnSpcReduction="20000"/>
          </a:bodyPr>
          <a:lstStyle/>
          <a:p>
            <a:r>
              <a:rPr lang="en-GB" sz="2200" b="1" dirty="0">
                <a:latin typeface="+mn-lt"/>
              </a:rPr>
              <a:t>Lab 0</a:t>
            </a:r>
            <a:r>
              <a:rPr lang="en-GB" sz="2200" dirty="0">
                <a:latin typeface="+mn-lt"/>
              </a:rPr>
              <a:t>: </a:t>
            </a:r>
            <a:r>
              <a:rPr lang="en-IN" sz="2400" dirty="0">
                <a:latin typeface="+mn-lt"/>
              </a:rPr>
              <a:t>Validate lab environment</a:t>
            </a:r>
            <a:endParaRPr lang="en-GB" sz="2200" dirty="0">
              <a:latin typeface="+mn-lt"/>
            </a:endParaRPr>
          </a:p>
        </p:txBody>
      </p:sp>
    </p:spTree>
    <p:extLst>
      <p:ext uri="{BB962C8B-B14F-4D97-AF65-F5344CB8AC3E}">
        <p14:creationId xmlns:p14="http://schemas.microsoft.com/office/powerpoint/2010/main" val="208338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58F9C7-429E-B055-6351-68BCFC248872}"/>
              </a:ext>
            </a:extLst>
          </p:cNvPr>
          <p:cNvSpPr>
            <a:spLocks noGrp="1"/>
          </p:cNvSpPr>
          <p:nvPr>
            <p:ph type="title"/>
          </p:nvPr>
        </p:nvSpPr>
        <p:spPr>
          <a:xfrm>
            <a:off x="569911" y="2932967"/>
            <a:ext cx="6345239" cy="1111586"/>
          </a:xfrm>
        </p:spPr>
        <p:txBody>
          <a:bodyPr/>
          <a:lstStyle/>
          <a:p>
            <a:r>
              <a:rPr lang="en-US" dirty="0"/>
              <a:t>What is Microsoft Power Platform?</a:t>
            </a:r>
          </a:p>
        </p:txBody>
      </p:sp>
    </p:spTree>
    <p:extLst>
      <p:ext uri="{BB962C8B-B14F-4D97-AF65-F5344CB8AC3E}">
        <p14:creationId xmlns:p14="http://schemas.microsoft.com/office/powerpoint/2010/main" val="227520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1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0525583" cy="67710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Explore the components that make up Power Platform and learn how they can work together to build Robotic Process Automation (RPA) solutions.</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2125355"/>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963" y="2598710"/>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1</a:t>
            </a:r>
          </a:p>
        </p:txBody>
      </p:sp>
      <p:sp>
        <p:nvSpPr>
          <p:cNvPr id="39" name="TextBox 38">
            <a:extLst>
              <a:ext uri="{FF2B5EF4-FFF2-40B4-BE49-F238E27FC236}">
                <a16:creationId xmlns:a16="http://schemas.microsoft.com/office/drawing/2014/main" id="{E9132288-0425-A94E-42F5-3597E163D7A4}"/>
              </a:ext>
            </a:extLst>
          </p:cNvPr>
          <p:cNvSpPr txBox="1">
            <a:spLocks/>
          </p:cNvSpPr>
          <p:nvPr/>
        </p:nvSpPr>
        <p:spPr>
          <a:xfrm>
            <a:off x="1213393" y="2679574"/>
            <a:ext cx="9351646" cy="276999"/>
          </a:xfrm>
          <a:prstGeom prst="rect">
            <a:avLst/>
          </a:prstGeom>
          <a:noFill/>
        </p:spPr>
        <p:txBody>
          <a:bodyPr wrap="square" lIns="0" tIns="0" rIns="0" bIns="0" anchor="ctr">
            <a:spAutoFit/>
          </a:bodyPr>
          <a:lstStyle>
            <a:defPPr>
              <a:defRPr lang="en-US"/>
            </a:defPPr>
            <a:lvl1pPr>
              <a:defRPr sz="1600"/>
            </a:lvl1pPr>
          </a:lstStyle>
          <a:p>
            <a:pPr marL="0" lvl="1">
              <a:spcBef>
                <a:spcPts val="0"/>
              </a:spcBef>
              <a:spcAft>
                <a:spcPts val="600"/>
              </a:spcAft>
            </a:pPr>
            <a:r>
              <a:rPr lang="en-US" sz="1800"/>
              <a:t>Identify the Power Automate ecosystem and offerings </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963" y="3169054"/>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2</a:t>
            </a:r>
          </a:p>
        </p:txBody>
      </p:sp>
      <p:sp>
        <p:nvSpPr>
          <p:cNvPr id="41" name="TextBox 40">
            <a:extLst>
              <a:ext uri="{FF2B5EF4-FFF2-40B4-BE49-F238E27FC236}">
                <a16:creationId xmlns:a16="http://schemas.microsoft.com/office/drawing/2014/main" id="{E2EEE781-078E-3E00-1040-5717DFC5B5E0}"/>
              </a:ext>
            </a:extLst>
          </p:cNvPr>
          <p:cNvSpPr txBox="1">
            <a:spLocks/>
          </p:cNvSpPr>
          <p:nvPr/>
        </p:nvSpPr>
        <p:spPr>
          <a:xfrm>
            <a:off x="1213393" y="3249918"/>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Identify the differences between cloud flows and desktop flows</a:t>
            </a:r>
          </a:p>
        </p:txBody>
      </p:sp>
      <p:sp>
        <p:nvSpPr>
          <p:cNvPr id="42" name="Oval 41">
            <a:extLst>
              <a:ext uri="{FF2B5EF4-FFF2-40B4-BE49-F238E27FC236}">
                <a16:creationId xmlns:a16="http://schemas.microsoft.com/office/drawing/2014/main" id="{1C5DFA29-0D22-6B4A-E165-D981FAD00ADA}"/>
              </a:ext>
            </a:extLst>
          </p:cNvPr>
          <p:cNvSpPr>
            <a:spLocks/>
          </p:cNvSpPr>
          <p:nvPr/>
        </p:nvSpPr>
        <p:spPr bwMode="auto">
          <a:xfrm>
            <a:off x="588963" y="3739398"/>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3</a:t>
            </a:r>
          </a:p>
        </p:txBody>
      </p:sp>
      <p:sp>
        <p:nvSpPr>
          <p:cNvPr id="43" name="TextBox 42">
            <a:extLst>
              <a:ext uri="{FF2B5EF4-FFF2-40B4-BE49-F238E27FC236}">
                <a16:creationId xmlns:a16="http://schemas.microsoft.com/office/drawing/2014/main" id="{436E7155-CE22-DDF4-F69C-95145C4DD018}"/>
              </a:ext>
            </a:extLst>
          </p:cNvPr>
          <p:cNvSpPr txBox="1">
            <a:spLocks/>
          </p:cNvSpPr>
          <p:nvPr/>
        </p:nvSpPr>
        <p:spPr>
          <a:xfrm>
            <a:off x="1213393" y="3820262"/>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Identify use cases for Microsoft Dataverse</a:t>
            </a:r>
          </a:p>
        </p:txBody>
      </p:sp>
      <p:sp>
        <p:nvSpPr>
          <p:cNvPr id="44" name="Oval 43">
            <a:extLst>
              <a:ext uri="{FF2B5EF4-FFF2-40B4-BE49-F238E27FC236}">
                <a16:creationId xmlns:a16="http://schemas.microsoft.com/office/drawing/2014/main" id="{02B3F755-C258-168E-EA6D-1E3C98CDB3F5}"/>
              </a:ext>
            </a:extLst>
          </p:cNvPr>
          <p:cNvSpPr>
            <a:spLocks/>
          </p:cNvSpPr>
          <p:nvPr/>
        </p:nvSpPr>
        <p:spPr bwMode="auto">
          <a:xfrm>
            <a:off x="588963" y="4309742"/>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4</a:t>
            </a:r>
          </a:p>
        </p:txBody>
      </p:sp>
      <p:sp>
        <p:nvSpPr>
          <p:cNvPr id="45" name="TextBox 44">
            <a:extLst>
              <a:ext uri="{FF2B5EF4-FFF2-40B4-BE49-F238E27FC236}">
                <a16:creationId xmlns:a16="http://schemas.microsoft.com/office/drawing/2014/main" id="{52BE8D40-5802-255C-15FC-0E3C1E4848F4}"/>
              </a:ext>
            </a:extLst>
          </p:cNvPr>
          <p:cNvSpPr txBox="1">
            <a:spLocks/>
          </p:cNvSpPr>
          <p:nvPr/>
        </p:nvSpPr>
        <p:spPr>
          <a:xfrm>
            <a:off x="1213393" y="4390606"/>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Explore Power Automate licensing for cloud and desktop flows</a:t>
            </a:r>
          </a:p>
        </p:txBody>
      </p:sp>
      <p:sp>
        <p:nvSpPr>
          <p:cNvPr id="2" name="Oval 1">
            <a:extLst>
              <a:ext uri="{FF2B5EF4-FFF2-40B4-BE49-F238E27FC236}">
                <a16:creationId xmlns:a16="http://schemas.microsoft.com/office/drawing/2014/main" id="{830B7934-584C-AF5D-6087-11C907D7B8EB}"/>
              </a:ext>
            </a:extLst>
          </p:cNvPr>
          <p:cNvSpPr>
            <a:spLocks/>
          </p:cNvSpPr>
          <p:nvPr/>
        </p:nvSpPr>
        <p:spPr bwMode="auto">
          <a:xfrm>
            <a:off x="588963" y="4880086"/>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5</a:t>
            </a:r>
          </a:p>
        </p:txBody>
      </p:sp>
      <p:sp>
        <p:nvSpPr>
          <p:cNvPr id="3" name="TextBox 2">
            <a:extLst>
              <a:ext uri="{FF2B5EF4-FFF2-40B4-BE49-F238E27FC236}">
                <a16:creationId xmlns:a16="http://schemas.microsoft.com/office/drawing/2014/main" id="{DB63B00B-3DEA-1990-D9C8-160506576971}"/>
              </a:ext>
            </a:extLst>
          </p:cNvPr>
          <p:cNvSpPr txBox="1">
            <a:spLocks/>
          </p:cNvSpPr>
          <p:nvPr/>
        </p:nvSpPr>
        <p:spPr>
          <a:xfrm>
            <a:off x="1213393" y="4960950"/>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Learn the software and hardware requirements for Power Automate development</a:t>
            </a:r>
          </a:p>
        </p:txBody>
      </p:sp>
      <p:sp>
        <p:nvSpPr>
          <p:cNvPr id="4" name="Oval 3">
            <a:extLst>
              <a:ext uri="{FF2B5EF4-FFF2-40B4-BE49-F238E27FC236}">
                <a16:creationId xmlns:a16="http://schemas.microsoft.com/office/drawing/2014/main" id="{5778FBE7-E60C-2718-1837-06D9D3DD922A}"/>
              </a:ext>
            </a:extLst>
          </p:cNvPr>
          <p:cNvSpPr>
            <a:spLocks/>
          </p:cNvSpPr>
          <p:nvPr/>
        </p:nvSpPr>
        <p:spPr bwMode="auto">
          <a:xfrm>
            <a:off x="588963" y="5450430"/>
            <a:ext cx="438728" cy="43872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a:t>6</a:t>
            </a:r>
          </a:p>
        </p:txBody>
      </p:sp>
      <p:sp>
        <p:nvSpPr>
          <p:cNvPr id="5" name="TextBox 4">
            <a:extLst>
              <a:ext uri="{FF2B5EF4-FFF2-40B4-BE49-F238E27FC236}">
                <a16:creationId xmlns:a16="http://schemas.microsoft.com/office/drawing/2014/main" id="{3DE97A59-6D1A-B92C-5CC6-659F600D096B}"/>
              </a:ext>
            </a:extLst>
          </p:cNvPr>
          <p:cNvSpPr txBox="1">
            <a:spLocks/>
          </p:cNvSpPr>
          <p:nvPr/>
        </p:nvSpPr>
        <p:spPr>
          <a:xfrm>
            <a:off x="1213393" y="5531295"/>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Understand how components can be managed in Microsoft Dataverse solutions </a:t>
            </a:r>
          </a:p>
        </p:txBody>
      </p:sp>
    </p:spTree>
    <p:extLst>
      <p:ext uri="{BB962C8B-B14F-4D97-AF65-F5344CB8AC3E}">
        <p14:creationId xmlns:p14="http://schemas.microsoft.com/office/powerpoint/2010/main" val="19549361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D97AE-7261-AEBA-D81C-E0E91F52A28D}"/>
              </a:ext>
              <a:ext uri="{C183D7F6-B498-43B3-948B-1728B52AA6E4}">
                <adec:decorative xmlns:adec="http://schemas.microsoft.com/office/drawing/2017/decorative" val="1"/>
              </a:ext>
            </a:extLst>
          </p:cNvPr>
          <p:cNvSpPr/>
          <p:nvPr/>
        </p:nvSpPr>
        <p:spPr bwMode="auto">
          <a:xfrm>
            <a:off x="588262" y="4661568"/>
            <a:ext cx="11013474" cy="14486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57EE44F-9A99-2A2A-42B7-5AE0AA1F9EBE}"/>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793F555F-5DB6-0AE4-75D4-8BA15ACCBA6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282035" y="4784961"/>
            <a:ext cx="737628" cy="544838"/>
          </a:xfrm>
          <a:prstGeom prst="rect">
            <a:avLst/>
          </a:prstGeom>
        </p:spPr>
      </p:pic>
      <p:sp>
        <p:nvSpPr>
          <p:cNvPr id="3" name="Title 2">
            <a:extLst>
              <a:ext uri="{FF2B5EF4-FFF2-40B4-BE49-F238E27FC236}">
                <a16:creationId xmlns:a16="http://schemas.microsoft.com/office/drawing/2014/main" id="{C391739F-775E-E200-DA89-D45BB660FAED}"/>
              </a:ext>
              <a:ext uri="{C183D7F6-B498-43B3-948B-1728B52AA6E4}">
                <adec:decorative xmlns:adec="http://schemas.microsoft.com/office/drawing/2017/decorative" val="0"/>
              </a:ext>
            </a:extLst>
          </p:cNvPr>
          <p:cNvSpPr>
            <a:spLocks noGrp="1"/>
          </p:cNvSpPr>
          <p:nvPr>
            <p:ph type="title"/>
          </p:nvPr>
        </p:nvSpPr>
        <p:spPr/>
        <p:txBody>
          <a:bodyPr>
            <a:normAutofit fontScale="90000"/>
          </a:bodyPr>
          <a:lstStyle/>
          <a:p>
            <a:r>
              <a:rPr lang="en-US" noProof="0"/>
              <a:t>Microsoft Power Platform</a:t>
            </a:r>
            <a:endParaRPr lang="en-US"/>
          </a:p>
        </p:txBody>
      </p:sp>
      <p:pic>
        <p:nvPicPr>
          <p:cNvPr id="17" name="Picture 2" descr="Power apps icon">
            <a:extLst>
              <a:ext uri="{FF2B5EF4-FFF2-40B4-BE49-F238E27FC236}">
                <a16:creationId xmlns:a16="http://schemas.microsoft.com/office/drawing/2014/main" id="{09F3B880-380A-2E4B-D11C-AFBA16DB9854}"/>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761" y="1522295"/>
            <a:ext cx="676176" cy="6761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24E725-835C-D89E-C77C-827B5FBA3866}"/>
              </a:ext>
              <a:ext uri="{C183D7F6-B498-43B3-948B-1728B52AA6E4}">
                <adec:decorative xmlns:adec="http://schemas.microsoft.com/office/drawing/2017/decorative" val="0"/>
              </a:ext>
            </a:extLst>
          </p:cNvPr>
          <p:cNvSpPr>
            <a:spLocks/>
          </p:cNvSpPr>
          <p:nvPr/>
        </p:nvSpPr>
        <p:spPr bwMode="auto">
          <a:xfrm>
            <a:off x="588261" y="2416159"/>
            <a:ext cx="2125176" cy="78242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Semibold"/>
              </a:rPr>
              <a:t>Power Apps</a:t>
            </a:r>
          </a:p>
        </p:txBody>
      </p:sp>
      <p:sp>
        <p:nvSpPr>
          <p:cNvPr id="23" name="Rectangle 22">
            <a:extLst>
              <a:ext uri="{FF2B5EF4-FFF2-40B4-BE49-F238E27FC236}">
                <a16:creationId xmlns:a16="http://schemas.microsoft.com/office/drawing/2014/main" id="{96AF3BD6-D1EB-8573-0D08-5B4B09330715}"/>
              </a:ext>
              <a:ext uri="{C183D7F6-B498-43B3-948B-1728B52AA6E4}">
                <adec:decorative xmlns:adec="http://schemas.microsoft.com/office/drawing/2017/decorative" val="0"/>
              </a:ext>
            </a:extLst>
          </p:cNvPr>
          <p:cNvSpPr>
            <a:spLocks/>
          </p:cNvSpPr>
          <p:nvPr/>
        </p:nvSpPr>
        <p:spPr bwMode="auto">
          <a:xfrm>
            <a:off x="588261" y="3198587"/>
            <a:ext cx="2125176" cy="1195613"/>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861251">
              <a:spcAft>
                <a:spcPts val="400"/>
              </a:spcAft>
              <a:defRPr/>
            </a:pPr>
            <a:r>
              <a:rPr lang="en-US" sz="1800">
                <a:solidFill>
                  <a:srgbClr val="000000"/>
                </a:solidFill>
                <a:cs typeface="Segoe UI Semibold"/>
              </a:rPr>
              <a:t>for </a:t>
            </a:r>
            <a:br>
              <a:rPr lang="en-US" sz="1800">
                <a:solidFill>
                  <a:srgbClr val="000000"/>
                </a:solidFill>
                <a:cs typeface="Segoe UI Semibold" panose="020B0702040204020203" pitchFamily="34" charset="0"/>
              </a:rPr>
            </a:br>
            <a:r>
              <a:rPr lang="en-US" sz="1800">
                <a:solidFill>
                  <a:srgbClr val="000000"/>
                </a:solidFill>
                <a:cs typeface="Segoe UI Semibold"/>
              </a:rPr>
              <a:t>web and mobile </a:t>
            </a:r>
            <a:br>
              <a:rPr lang="en-US" sz="1800">
                <a:solidFill>
                  <a:srgbClr val="000000"/>
                </a:solidFill>
                <a:cs typeface="Segoe UI Semibold" panose="020B0702040204020203" pitchFamily="34" charset="0"/>
              </a:rPr>
            </a:br>
            <a:r>
              <a:rPr lang="en-US" sz="1800">
                <a:solidFill>
                  <a:srgbClr val="000000"/>
                </a:solidFill>
                <a:cs typeface="Segoe UI Semibold"/>
              </a:rPr>
              <a:t>application development</a:t>
            </a:r>
            <a:endParaRPr lang="en-US" sz="1800">
              <a:solidFill>
                <a:srgbClr val="000000"/>
              </a:solidFill>
              <a:latin typeface="Segoe UI Semibold" panose="020B0702040204020203" pitchFamily="34" charset="0"/>
              <a:cs typeface="Segoe UI Semibold"/>
            </a:endParaRPr>
          </a:p>
        </p:txBody>
      </p:sp>
      <p:pic>
        <p:nvPicPr>
          <p:cNvPr id="18" name="Picture 4" descr="Power Automate icon">
            <a:extLst>
              <a:ext uri="{FF2B5EF4-FFF2-40B4-BE49-F238E27FC236}">
                <a16:creationId xmlns:a16="http://schemas.microsoft.com/office/drawing/2014/main" id="{06CE1FDB-39BF-7F61-1F3D-FE3012FB0497}"/>
              </a:ext>
              <a:ext uri="{C183D7F6-B498-43B3-948B-1728B52AA6E4}">
                <adec:decorative xmlns:adec="http://schemas.microsoft.com/office/drawing/2017/decorative" val="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450" y="1522295"/>
            <a:ext cx="676176" cy="6761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5A4EF67-184E-EA22-BF20-E7881F23B114}"/>
              </a:ext>
              <a:ext uri="{C183D7F6-B498-43B3-948B-1728B52AA6E4}">
                <adec:decorative xmlns:adec="http://schemas.microsoft.com/office/drawing/2017/decorative" val="0"/>
              </a:ext>
            </a:extLst>
          </p:cNvPr>
          <p:cNvSpPr>
            <a:spLocks/>
          </p:cNvSpPr>
          <p:nvPr/>
        </p:nvSpPr>
        <p:spPr bwMode="auto">
          <a:xfrm>
            <a:off x="2810336" y="2416159"/>
            <a:ext cx="2125176" cy="78242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Semibold"/>
              </a:rPr>
              <a:t>Power Automate</a:t>
            </a:r>
          </a:p>
        </p:txBody>
      </p:sp>
      <p:sp>
        <p:nvSpPr>
          <p:cNvPr id="26" name="Rectangle 25">
            <a:extLst>
              <a:ext uri="{FF2B5EF4-FFF2-40B4-BE49-F238E27FC236}">
                <a16:creationId xmlns:a16="http://schemas.microsoft.com/office/drawing/2014/main" id="{E0C30B88-6D41-C4DF-4343-44D6A7A18518}"/>
              </a:ext>
              <a:ext uri="{C183D7F6-B498-43B3-948B-1728B52AA6E4}">
                <adec:decorative xmlns:adec="http://schemas.microsoft.com/office/drawing/2017/decorative" val="0"/>
              </a:ext>
            </a:extLst>
          </p:cNvPr>
          <p:cNvSpPr>
            <a:spLocks/>
          </p:cNvSpPr>
          <p:nvPr/>
        </p:nvSpPr>
        <p:spPr bwMode="auto">
          <a:xfrm>
            <a:off x="2810336" y="3198587"/>
            <a:ext cx="2125176" cy="1195613"/>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861251">
              <a:spcAft>
                <a:spcPts val="400"/>
              </a:spcAft>
              <a:defRPr/>
            </a:pPr>
            <a:r>
              <a:rPr lang="en-US" sz="1800">
                <a:solidFill>
                  <a:srgbClr val="000000"/>
                </a:solidFill>
                <a:cs typeface="Segoe UI Semibold"/>
              </a:rPr>
              <a:t>for </a:t>
            </a:r>
            <a:br>
              <a:rPr lang="en-US" sz="1800">
                <a:solidFill>
                  <a:srgbClr val="000000"/>
                </a:solidFill>
                <a:cs typeface="Segoe UI Semibold" panose="020B0702040204020203" pitchFamily="34" charset="0"/>
              </a:rPr>
            </a:br>
            <a:r>
              <a:rPr lang="en-US" sz="1800">
                <a:solidFill>
                  <a:srgbClr val="000000"/>
                </a:solidFill>
                <a:cs typeface="Segoe UI Semibold"/>
              </a:rPr>
              <a:t>process</a:t>
            </a:r>
            <a:br>
              <a:rPr lang="en-US" sz="1800">
                <a:solidFill>
                  <a:srgbClr val="000000"/>
                </a:solidFill>
                <a:cs typeface="Segoe UI Semibold" panose="020B0702040204020203" pitchFamily="34" charset="0"/>
              </a:rPr>
            </a:br>
            <a:r>
              <a:rPr lang="en-US" sz="1800">
                <a:solidFill>
                  <a:srgbClr val="000000"/>
                </a:solidFill>
                <a:cs typeface="Segoe UI Semibold"/>
              </a:rPr>
              <a:t>or workflow automation</a:t>
            </a:r>
            <a:endParaRPr lang="en-US" sz="1800">
              <a:solidFill>
                <a:srgbClr val="000000"/>
              </a:solidFill>
              <a:latin typeface="Segoe UI Semibold" panose="020B0702040204020203" pitchFamily="34" charset="0"/>
              <a:cs typeface="Segoe UI Semibold"/>
            </a:endParaRPr>
          </a:p>
        </p:txBody>
      </p:sp>
      <p:pic>
        <p:nvPicPr>
          <p:cNvPr id="19" name="Picture 18" descr="Power Virtual Agents icon">
            <a:extLst>
              <a:ext uri="{FF2B5EF4-FFF2-40B4-BE49-F238E27FC236}">
                <a16:creationId xmlns:a16="http://schemas.microsoft.com/office/drawing/2014/main" id="{FA0D58E9-8E79-B2FE-A2D3-4D33D9321FF5}"/>
              </a:ext>
              <a:ext uri="{C183D7F6-B498-43B3-948B-1728B52AA6E4}">
                <adec:decorative xmlns:adec="http://schemas.microsoft.com/office/drawing/2017/decorative" val="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895" y="1523005"/>
            <a:ext cx="674758" cy="6747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6927FFD-BE17-C4A0-1BEC-6AF1E5477090}"/>
              </a:ext>
              <a:ext uri="{C183D7F6-B498-43B3-948B-1728B52AA6E4}">
                <adec:decorative xmlns:adec="http://schemas.microsoft.com/office/drawing/2017/decorative" val="0"/>
              </a:ext>
            </a:extLst>
          </p:cNvPr>
          <p:cNvSpPr>
            <a:spLocks/>
          </p:cNvSpPr>
          <p:nvPr/>
        </p:nvSpPr>
        <p:spPr bwMode="auto">
          <a:xfrm>
            <a:off x="5032411" y="2416159"/>
            <a:ext cx="2125176" cy="78242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Segoe UI Semibold"/>
                <a:ea typeface="+mn-ea"/>
                <a:cs typeface="Segoe UI Semibold"/>
              </a:rPr>
              <a:t>Copilot Studio</a:t>
            </a:r>
          </a:p>
        </p:txBody>
      </p:sp>
      <p:sp>
        <p:nvSpPr>
          <p:cNvPr id="25" name="Rectangle 24">
            <a:extLst>
              <a:ext uri="{FF2B5EF4-FFF2-40B4-BE49-F238E27FC236}">
                <a16:creationId xmlns:a16="http://schemas.microsoft.com/office/drawing/2014/main" id="{1D18BF5D-BFA0-7589-CD4F-6FE6EBE4FAAE}"/>
              </a:ext>
              <a:ext uri="{C183D7F6-B498-43B3-948B-1728B52AA6E4}">
                <adec:decorative xmlns:adec="http://schemas.microsoft.com/office/drawing/2017/decorative" val="0"/>
              </a:ext>
            </a:extLst>
          </p:cNvPr>
          <p:cNvSpPr>
            <a:spLocks/>
          </p:cNvSpPr>
          <p:nvPr/>
        </p:nvSpPr>
        <p:spPr bwMode="auto">
          <a:xfrm>
            <a:off x="5032411" y="3198587"/>
            <a:ext cx="2125176" cy="1195613"/>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861251">
              <a:spcAft>
                <a:spcPts val="400"/>
              </a:spcAft>
              <a:defRPr/>
            </a:pPr>
            <a:r>
              <a:rPr lang="en-US" sz="1800" dirty="0">
                <a:solidFill>
                  <a:srgbClr val="000000"/>
                </a:solidFill>
                <a:cs typeface="Segoe UI Semibold"/>
              </a:rPr>
              <a:t>for </a:t>
            </a:r>
            <a:br>
              <a:rPr lang="en-US" sz="1800" dirty="0">
                <a:solidFill>
                  <a:srgbClr val="000000"/>
                </a:solidFill>
                <a:cs typeface="Segoe UI Semibold" panose="020B0702040204020203" pitchFamily="34" charset="0"/>
              </a:rPr>
            </a:br>
            <a:r>
              <a:rPr lang="en-US" sz="1800" dirty="0">
                <a:solidFill>
                  <a:srgbClr val="000000"/>
                </a:solidFill>
                <a:cs typeface="Segoe UI Semibold" panose="020B0702040204020203" pitchFamily="34" charset="0"/>
              </a:rPr>
              <a:t>creating and extending copilots</a:t>
            </a:r>
            <a:endParaRPr lang="en-US" sz="1800" dirty="0">
              <a:solidFill>
                <a:srgbClr val="000000"/>
              </a:solidFill>
              <a:cs typeface="Segoe UI Semibold"/>
            </a:endParaRPr>
          </a:p>
        </p:txBody>
      </p:sp>
      <p:pic>
        <p:nvPicPr>
          <p:cNvPr id="20" name="Graphic 19" descr="Power Pages icon">
            <a:extLst>
              <a:ext uri="{FF2B5EF4-FFF2-40B4-BE49-F238E27FC236}">
                <a16:creationId xmlns:a16="http://schemas.microsoft.com/office/drawing/2014/main" id="{631F2EF5-37DF-D19E-8CBB-9252E440082F}"/>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21102" y="1523003"/>
            <a:ext cx="625264" cy="674760"/>
          </a:xfrm>
          <a:prstGeom prst="rect">
            <a:avLst/>
          </a:prstGeom>
        </p:spPr>
      </p:pic>
      <p:sp>
        <p:nvSpPr>
          <p:cNvPr id="8" name="Rectangle 7">
            <a:extLst>
              <a:ext uri="{FF2B5EF4-FFF2-40B4-BE49-F238E27FC236}">
                <a16:creationId xmlns:a16="http://schemas.microsoft.com/office/drawing/2014/main" id="{AB9802F1-D8ED-0A9D-5356-8FC040427E34}"/>
              </a:ext>
              <a:ext uri="{C183D7F6-B498-43B3-948B-1728B52AA6E4}">
                <adec:decorative xmlns:adec="http://schemas.microsoft.com/office/drawing/2017/decorative" val="0"/>
              </a:ext>
            </a:extLst>
          </p:cNvPr>
          <p:cNvSpPr>
            <a:spLocks/>
          </p:cNvSpPr>
          <p:nvPr/>
        </p:nvSpPr>
        <p:spPr bwMode="auto">
          <a:xfrm>
            <a:off x="7254485" y="2416159"/>
            <a:ext cx="2125176" cy="78242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Semibold"/>
              </a:rPr>
              <a:t>Power Pages</a:t>
            </a:r>
          </a:p>
        </p:txBody>
      </p:sp>
      <p:sp>
        <p:nvSpPr>
          <p:cNvPr id="24" name="Rectangle 23">
            <a:extLst>
              <a:ext uri="{FF2B5EF4-FFF2-40B4-BE49-F238E27FC236}">
                <a16:creationId xmlns:a16="http://schemas.microsoft.com/office/drawing/2014/main" id="{B6DB5F5A-68E6-E2BE-6F1A-5A1F03497C22}"/>
              </a:ext>
              <a:ext uri="{C183D7F6-B498-43B3-948B-1728B52AA6E4}">
                <adec:decorative xmlns:adec="http://schemas.microsoft.com/office/drawing/2017/decorative" val="0"/>
              </a:ext>
            </a:extLst>
          </p:cNvPr>
          <p:cNvSpPr>
            <a:spLocks/>
          </p:cNvSpPr>
          <p:nvPr/>
        </p:nvSpPr>
        <p:spPr bwMode="auto">
          <a:xfrm>
            <a:off x="7254486" y="3198587"/>
            <a:ext cx="2125176" cy="1195613"/>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861251">
              <a:defRPr/>
            </a:pPr>
            <a:r>
              <a:rPr lang="en-US" sz="1800">
                <a:solidFill>
                  <a:srgbClr val="000000"/>
                </a:solidFill>
                <a:cs typeface="Segoe UI Semibold"/>
              </a:rPr>
              <a:t>for </a:t>
            </a:r>
          </a:p>
          <a:p>
            <a:pPr lvl="0" algn="ctr" defTabSz="861251">
              <a:defRPr/>
            </a:pPr>
            <a:r>
              <a:rPr lang="en-US" sz="1800">
                <a:solidFill>
                  <a:srgbClr val="000000"/>
                </a:solidFill>
                <a:cs typeface="Segoe UI Semibold"/>
              </a:rPr>
              <a:t>building secure,</a:t>
            </a:r>
            <a:br>
              <a:rPr lang="en-US" sz="1800">
                <a:solidFill>
                  <a:srgbClr val="000000"/>
                </a:solidFill>
                <a:cs typeface="Segoe UI Semibold"/>
              </a:rPr>
            </a:br>
            <a:r>
              <a:rPr lang="en-US" sz="1800">
                <a:solidFill>
                  <a:srgbClr val="000000"/>
                </a:solidFill>
                <a:cs typeface="Segoe UI Semibold"/>
              </a:rPr>
              <a:t> data-centric business websites</a:t>
            </a:r>
          </a:p>
        </p:txBody>
      </p:sp>
      <p:pic>
        <p:nvPicPr>
          <p:cNvPr id="21" name="Picture 6" descr="Power BI icon">
            <a:extLst>
              <a:ext uri="{FF2B5EF4-FFF2-40B4-BE49-F238E27FC236}">
                <a16:creationId xmlns:a16="http://schemas.microsoft.com/office/drawing/2014/main" id="{A9E0D641-77E1-CB17-6312-97E0020D361E}"/>
              </a:ext>
              <a:ext uri="{C183D7F6-B498-43B3-948B-1728B52AA6E4}">
                <adec:decorative xmlns:adec="http://schemas.microsoft.com/office/drawing/2017/decorative" val="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1060" y="1522295"/>
            <a:ext cx="676176" cy="6761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5DE0AE3-F932-E8C7-B3A5-C2A784FD63C5}"/>
              </a:ext>
              <a:ext uri="{C183D7F6-B498-43B3-948B-1728B52AA6E4}">
                <adec:decorative xmlns:adec="http://schemas.microsoft.com/office/drawing/2017/decorative" val="0"/>
              </a:ext>
            </a:extLst>
          </p:cNvPr>
          <p:cNvSpPr>
            <a:spLocks/>
          </p:cNvSpPr>
          <p:nvPr/>
        </p:nvSpPr>
        <p:spPr bwMode="auto">
          <a:xfrm>
            <a:off x="9476560" y="2416159"/>
            <a:ext cx="2125176" cy="78242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Semibold"/>
              </a:rPr>
              <a:t>Power BI</a:t>
            </a:r>
          </a:p>
        </p:txBody>
      </p:sp>
      <p:sp>
        <p:nvSpPr>
          <p:cNvPr id="22" name="Rectangle 21">
            <a:extLst>
              <a:ext uri="{FF2B5EF4-FFF2-40B4-BE49-F238E27FC236}">
                <a16:creationId xmlns:a16="http://schemas.microsoft.com/office/drawing/2014/main" id="{D260C165-9F24-1950-B88A-1FE690B19092}"/>
              </a:ext>
              <a:ext uri="{C183D7F6-B498-43B3-948B-1728B52AA6E4}">
                <adec:decorative xmlns:adec="http://schemas.microsoft.com/office/drawing/2017/decorative" val="0"/>
              </a:ext>
            </a:extLst>
          </p:cNvPr>
          <p:cNvSpPr>
            <a:spLocks/>
          </p:cNvSpPr>
          <p:nvPr/>
        </p:nvSpPr>
        <p:spPr bwMode="auto">
          <a:xfrm>
            <a:off x="9476560" y="3198587"/>
            <a:ext cx="2125176" cy="1195613"/>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861251">
              <a:spcAft>
                <a:spcPts val="400"/>
              </a:spcAft>
              <a:defRPr/>
            </a:pPr>
            <a:r>
              <a:rPr lang="en-US" sz="1800">
                <a:solidFill>
                  <a:srgbClr val="000000"/>
                </a:solidFill>
                <a:cs typeface="Segoe UI Semibold"/>
              </a:rPr>
              <a:t>for </a:t>
            </a:r>
            <a:br>
              <a:rPr lang="en-US" sz="1800">
                <a:solidFill>
                  <a:srgbClr val="000000"/>
                </a:solidFill>
                <a:cs typeface="Segoe UI Semibold" panose="020B0702040204020203" pitchFamily="34" charset="0"/>
              </a:rPr>
            </a:br>
            <a:r>
              <a:rPr lang="en-US" sz="1800">
                <a:solidFill>
                  <a:srgbClr val="000000"/>
                </a:solidFill>
                <a:cs typeface="Segoe UI Semibold"/>
              </a:rPr>
              <a:t>data exploration, </a:t>
            </a:r>
            <a:br>
              <a:rPr lang="en-US" sz="1800">
                <a:solidFill>
                  <a:srgbClr val="000000"/>
                </a:solidFill>
                <a:cs typeface="Segoe UI Semibold" panose="020B0702040204020203" pitchFamily="34" charset="0"/>
              </a:rPr>
            </a:br>
            <a:r>
              <a:rPr lang="en-US" sz="1800">
                <a:solidFill>
                  <a:srgbClr val="000000"/>
                </a:solidFill>
                <a:cs typeface="Segoe UI Semibold"/>
              </a:rPr>
              <a:t>analytics and reporting</a:t>
            </a:r>
            <a:endParaRPr lang="en-US" sz="1800">
              <a:solidFill>
                <a:srgbClr val="000000"/>
              </a:solidFill>
              <a:latin typeface="Segoe UI Semibold" panose="020B0702040204020203" pitchFamily="34" charset="0"/>
              <a:cs typeface="Segoe UI Semibold"/>
            </a:endParaRPr>
          </a:p>
        </p:txBody>
      </p:sp>
      <p:sp>
        <p:nvSpPr>
          <p:cNvPr id="27" name="Rectangle 26">
            <a:extLst>
              <a:ext uri="{FF2B5EF4-FFF2-40B4-BE49-F238E27FC236}">
                <a16:creationId xmlns:a16="http://schemas.microsoft.com/office/drawing/2014/main" id="{CCB4864B-512C-721E-2EA8-F29E7AE7B8D7}"/>
              </a:ext>
              <a:ext uri="{C183D7F6-B498-43B3-948B-1728B52AA6E4}">
                <adec:decorative xmlns:adec="http://schemas.microsoft.com/office/drawing/2017/decorative" val="0"/>
              </a:ext>
            </a:extLst>
          </p:cNvPr>
          <p:cNvSpPr/>
          <p:nvPr/>
        </p:nvSpPr>
        <p:spPr bwMode="auto">
          <a:xfrm>
            <a:off x="724395" y="5439459"/>
            <a:ext cx="1852908" cy="63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Data</a:t>
            </a:r>
            <a:b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b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connectors</a:t>
            </a:r>
          </a:p>
        </p:txBody>
      </p:sp>
      <p:grpSp>
        <p:nvGrpSpPr>
          <p:cNvPr id="10" name="Group 9" descr="AI Builder">
            <a:extLst>
              <a:ext uri="{FF2B5EF4-FFF2-40B4-BE49-F238E27FC236}">
                <a16:creationId xmlns:a16="http://schemas.microsoft.com/office/drawing/2014/main" id="{11707FF3-D44A-ACE3-C4DC-D067FAA8353A}"/>
              </a:ext>
            </a:extLst>
          </p:cNvPr>
          <p:cNvGrpSpPr/>
          <p:nvPr/>
        </p:nvGrpSpPr>
        <p:grpSpPr>
          <a:xfrm>
            <a:off x="2946470" y="4836695"/>
            <a:ext cx="1852908" cy="1238622"/>
            <a:chOff x="2946470" y="4846220"/>
            <a:chExt cx="1852908" cy="1238622"/>
          </a:xfrm>
        </p:grpSpPr>
        <p:pic>
          <p:nvPicPr>
            <p:cNvPr id="29" name="Graphic 45">
              <a:extLst>
                <a:ext uri="{FF2B5EF4-FFF2-40B4-BE49-F238E27FC236}">
                  <a16:creationId xmlns:a16="http://schemas.microsoft.com/office/drawing/2014/main" id="{9DC653A9-676A-CDEE-7EE3-129B2AAA4943}"/>
                </a:ext>
                <a:ext uri="{C183D7F6-B498-43B3-948B-1728B52AA6E4}">
                  <adec:decorative xmlns:adec="http://schemas.microsoft.com/office/drawing/2017/decorative" val="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3652239" y="4846220"/>
              <a:ext cx="441372" cy="441370"/>
            </a:xfrm>
            <a:prstGeom prst="rect">
              <a:avLst/>
            </a:prstGeom>
            <a:effectLst/>
          </p:spPr>
        </p:pic>
        <p:sp>
          <p:nvSpPr>
            <p:cNvPr id="30" name="Rectangle 29">
              <a:extLst>
                <a:ext uri="{FF2B5EF4-FFF2-40B4-BE49-F238E27FC236}">
                  <a16:creationId xmlns:a16="http://schemas.microsoft.com/office/drawing/2014/main" id="{F3C3EA32-573F-43F9-0375-6CA9B23FD94B}"/>
                </a:ext>
                <a:ext uri="{C183D7F6-B498-43B3-948B-1728B52AA6E4}">
                  <adec:decorative xmlns:adec="http://schemas.microsoft.com/office/drawing/2017/decorative" val="0"/>
                </a:ext>
              </a:extLst>
            </p:cNvPr>
            <p:cNvSpPr/>
            <p:nvPr/>
          </p:nvSpPr>
          <p:spPr bwMode="auto">
            <a:xfrm>
              <a:off x="2946470" y="5448984"/>
              <a:ext cx="1852908" cy="63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AI Builder</a:t>
              </a:r>
            </a:p>
          </p:txBody>
        </p:sp>
      </p:grpSp>
      <p:grpSp>
        <p:nvGrpSpPr>
          <p:cNvPr id="11" name="Group 10" descr="Microsoft Dataverse">
            <a:extLst>
              <a:ext uri="{FF2B5EF4-FFF2-40B4-BE49-F238E27FC236}">
                <a16:creationId xmlns:a16="http://schemas.microsoft.com/office/drawing/2014/main" id="{9BC75119-BC1F-618C-7C57-6D72112C6C52}"/>
              </a:ext>
            </a:extLst>
          </p:cNvPr>
          <p:cNvGrpSpPr/>
          <p:nvPr/>
        </p:nvGrpSpPr>
        <p:grpSpPr>
          <a:xfrm>
            <a:off x="5168545" y="4808300"/>
            <a:ext cx="1852908" cy="1267017"/>
            <a:chOff x="5168545" y="4817825"/>
            <a:chExt cx="1852908" cy="1267017"/>
          </a:xfrm>
        </p:grpSpPr>
        <p:pic>
          <p:nvPicPr>
            <p:cNvPr id="32" name="Picture 2">
              <a:extLst>
                <a:ext uri="{FF2B5EF4-FFF2-40B4-BE49-F238E27FC236}">
                  <a16:creationId xmlns:a16="http://schemas.microsoft.com/office/drawing/2014/main" id="{4099689C-7AB4-B0B3-0F3F-A72BE6A931D0}"/>
                </a:ext>
                <a:ext uri="{C183D7F6-B498-43B3-948B-1728B52AA6E4}">
                  <adec:decorative xmlns:adec="http://schemas.microsoft.com/office/drawing/2017/decorative" val="0"/>
                </a:ext>
              </a:extLst>
            </p:cNvPr>
            <p:cNvPicPr>
              <a:picLocks noChangeAspect="1" noChangeArrowheads="1"/>
            </p:cNvPicPr>
            <p:nvPr/>
          </p:nvPicPr>
          <p:blipFill>
            <a:blip r:embed="rId12">
              <a:alphaModFix/>
              <a:extLst>
                <a:ext uri="{28A0092B-C50C-407E-A947-70E740481C1C}">
                  <a14:useLocalDpi xmlns:a14="http://schemas.microsoft.com/office/drawing/2010/main" val="0"/>
                </a:ext>
              </a:extLst>
            </a:blip>
            <a:srcRect/>
            <a:stretch>
              <a:fillRect/>
            </a:stretch>
          </p:blipFill>
          <p:spPr bwMode="auto">
            <a:xfrm>
              <a:off x="5847611" y="4817825"/>
              <a:ext cx="494778" cy="498160"/>
            </a:xfrm>
            <a:prstGeom prst="rect">
              <a:avLst/>
            </a:prstGeom>
            <a:noFill/>
            <a:ln>
              <a:noFill/>
            </a:ln>
          </p:spPr>
        </p:pic>
        <p:sp>
          <p:nvSpPr>
            <p:cNvPr id="33" name="Rectangle 32">
              <a:extLst>
                <a:ext uri="{FF2B5EF4-FFF2-40B4-BE49-F238E27FC236}">
                  <a16:creationId xmlns:a16="http://schemas.microsoft.com/office/drawing/2014/main" id="{7F9A6A62-ED0C-FAF1-7834-04498EC54A8A}"/>
                </a:ext>
                <a:ext uri="{C183D7F6-B498-43B3-948B-1728B52AA6E4}">
                  <adec:decorative xmlns:adec="http://schemas.microsoft.com/office/drawing/2017/decorative" val="0"/>
                </a:ext>
              </a:extLst>
            </p:cNvPr>
            <p:cNvSpPr/>
            <p:nvPr/>
          </p:nvSpPr>
          <p:spPr bwMode="auto">
            <a:xfrm>
              <a:off x="5168545" y="5448984"/>
              <a:ext cx="1852908" cy="63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Microsoft Dataverse</a:t>
              </a:r>
            </a:p>
          </p:txBody>
        </p:sp>
      </p:grpSp>
      <p:grpSp>
        <p:nvGrpSpPr>
          <p:cNvPr id="12" name="Group 11" descr="Power Fx">
            <a:extLst>
              <a:ext uri="{FF2B5EF4-FFF2-40B4-BE49-F238E27FC236}">
                <a16:creationId xmlns:a16="http://schemas.microsoft.com/office/drawing/2014/main" id="{0ACEE727-A40D-8335-58C2-F1D939EEEBC8}"/>
              </a:ext>
            </a:extLst>
          </p:cNvPr>
          <p:cNvGrpSpPr/>
          <p:nvPr/>
        </p:nvGrpSpPr>
        <p:grpSpPr>
          <a:xfrm>
            <a:off x="7390620" y="4808004"/>
            <a:ext cx="1852908" cy="1267313"/>
            <a:chOff x="7390620" y="4817529"/>
            <a:chExt cx="1852908" cy="1267313"/>
          </a:xfrm>
        </p:grpSpPr>
        <p:pic>
          <p:nvPicPr>
            <p:cNvPr id="35" name="Graphic 1">
              <a:extLst>
                <a:ext uri="{FF2B5EF4-FFF2-40B4-BE49-F238E27FC236}">
                  <a16:creationId xmlns:a16="http://schemas.microsoft.com/office/drawing/2014/main" id="{47070109-6561-A8A9-0451-2A1D71E31BC0}"/>
                </a:ext>
                <a:ext uri="{C183D7F6-B498-43B3-948B-1728B52AA6E4}">
                  <adec:decorative xmlns:adec="http://schemas.microsoft.com/office/drawing/2017/decorative" val="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067697" y="4817529"/>
              <a:ext cx="498752" cy="498752"/>
            </a:xfrm>
            <a:prstGeom prst="rect">
              <a:avLst/>
            </a:prstGeom>
            <a:noFill/>
            <a:ln>
              <a:noFill/>
            </a:ln>
          </p:spPr>
        </p:pic>
        <p:sp>
          <p:nvSpPr>
            <p:cNvPr id="36" name="Rectangle 35">
              <a:extLst>
                <a:ext uri="{FF2B5EF4-FFF2-40B4-BE49-F238E27FC236}">
                  <a16:creationId xmlns:a16="http://schemas.microsoft.com/office/drawing/2014/main" id="{41236972-33F8-8FEF-EFAC-C0A7096FD5FE}"/>
                </a:ext>
                <a:ext uri="{C183D7F6-B498-43B3-948B-1728B52AA6E4}">
                  <adec:decorative xmlns:adec="http://schemas.microsoft.com/office/drawing/2017/decorative" val="0"/>
                </a:ext>
              </a:extLst>
            </p:cNvPr>
            <p:cNvSpPr/>
            <p:nvPr/>
          </p:nvSpPr>
          <p:spPr bwMode="auto">
            <a:xfrm>
              <a:off x="7390620" y="5448984"/>
              <a:ext cx="1852908" cy="63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Power </a:t>
              </a:r>
              <a:r>
                <a:rPr kumimoji="0" lang="en-US" sz="1800" b="1" i="0" u="none" strike="noStrike" kern="1200" cap="none" spc="0" normalizeH="0" baseline="0" noProof="0" err="1">
                  <a:ln>
                    <a:noFill/>
                  </a:ln>
                  <a:solidFill>
                    <a:srgbClr val="000000"/>
                  </a:solidFill>
                  <a:effectLst/>
                  <a:uLnTx/>
                  <a:uFillTx/>
                  <a:latin typeface="Segoe UI Semibold"/>
                  <a:ea typeface="+mn-ea"/>
                  <a:cs typeface="Segoe UI" pitchFamily="34" charset="0"/>
                </a:rPr>
                <a:t>Fx</a:t>
              </a:r>
              <a:endPar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grpSp>
        <p:nvGrpSpPr>
          <p:cNvPr id="13" name="Group 12" descr="Managed environments">
            <a:extLst>
              <a:ext uri="{FF2B5EF4-FFF2-40B4-BE49-F238E27FC236}">
                <a16:creationId xmlns:a16="http://schemas.microsoft.com/office/drawing/2014/main" id="{2E5DD617-2D13-5143-CA3B-FFD639C96E7D}"/>
              </a:ext>
            </a:extLst>
          </p:cNvPr>
          <p:cNvGrpSpPr/>
          <p:nvPr/>
        </p:nvGrpSpPr>
        <p:grpSpPr>
          <a:xfrm>
            <a:off x="9612694" y="4786922"/>
            <a:ext cx="1852908" cy="1288395"/>
            <a:chOff x="9612694" y="4796447"/>
            <a:chExt cx="1852908" cy="1288395"/>
          </a:xfrm>
        </p:grpSpPr>
        <p:pic>
          <p:nvPicPr>
            <p:cNvPr id="38" name="Picture 14">
              <a:extLst>
                <a:ext uri="{FF2B5EF4-FFF2-40B4-BE49-F238E27FC236}">
                  <a16:creationId xmlns:a16="http://schemas.microsoft.com/office/drawing/2014/main" id="{36FE022D-6DF1-AC5A-0012-4678FB058A54}"/>
                </a:ext>
                <a:ext uri="{C183D7F6-B498-43B3-948B-1728B52AA6E4}">
                  <adec:decorative xmlns:adec="http://schemas.microsoft.com/office/drawing/2017/decorative" val="0"/>
                </a:ext>
              </a:extLst>
            </p:cNvPr>
            <p:cNvPicPr>
              <a:picLocks noChangeAspect="1"/>
            </p:cNvPicPr>
            <p:nvPr/>
          </p:nvPicPr>
          <p:blipFill>
            <a:blip r:embed="rId14"/>
            <a:stretch>
              <a:fillRect/>
            </a:stretch>
          </p:blipFill>
          <p:spPr>
            <a:xfrm>
              <a:off x="10265678" y="4796447"/>
              <a:ext cx="546942" cy="540916"/>
            </a:xfrm>
            <a:prstGeom prst="rect">
              <a:avLst/>
            </a:prstGeom>
          </p:spPr>
        </p:pic>
        <p:sp>
          <p:nvSpPr>
            <p:cNvPr id="39" name="Rectangle 38">
              <a:extLst>
                <a:ext uri="{FF2B5EF4-FFF2-40B4-BE49-F238E27FC236}">
                  <a16:creationId xmlns:a16="http://schemas.microsoft.com/office/drawing/2014/main" id="{DCC56FF5-6F27-13ED-AA3A-AD89B784318E}"/>
                </a:ext>
                <a:ext uri="{C183D7F6-B498-43B3-948B-1728B52AA6E4}">
                  <adec:decorative xmlns:adec="http://schemas.microsoft.com/office/drawing/2017/decorative" val="0"/>
                </a:ext>
              </a:extLst>
            </p:cNvPr>
            <p:cNvSpPr/>
            <p:nvPr/>
          </p:nvSpPr>
          <p:spPr bwMode="auto">
            <a:xfrm>
              <a:off x="9612694" y="5448984"/>
              <a:ext cx="1852908" cy="635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Managed Environments</a:t>
              </a:r>
            </a:p>
          </p:txBody>
        </p:sp>
      </p:grpSp>
      <p:pic>
        <p:nvPicPr>
          <p:cNvPr id="14" name="Picture 13">
            <a:extLst>
              <a:ext uri="{FF2B5EF4-FFF2-40B4-BE49-F238E27FC236}">
                <a16:creationId xmlns:a16="http://schemas.microsoft.com/office/drawing/2014/main" id="{AB4749B7-5257-E592-98FB-245AA5BEE64F}"/>
              </a:ext>
            </a:extLst>
          </p:cNvPr>
          <p:cNvPicPr>
            <a:picLocks noChangeAspect="1"/>
          </p:cNvPicPr>
          <p:nvPr/>
        </p:nvPicPr>
        <p:blipFill>
          <a:blip r:embed="rId15"/>
          <a:stretch>
            <a:fillRect/>
          </a:stretch>
        </p:blipFill>
        <p:spPr>
          <a:xfrm>
            <a:off x="5697220" y="1425815"/>
            <a:ext cx="913358" cy="913358"/>
          </a:xfrm>
          <a:prstGeom prst="rect">
            <a:avLst/>
          </a:prstGeom>
        </p:spPr>
      </p:pic>
    </p:spTree>
    <p:extLst>
      <p:ext uri="{BB962C8B-B14F-4D97-AF65-F5344CB8AC3E}">
        <p14:creationId xmlns:p14="http://schemas.microsoft.com/office/powerpoint/2010/main" val="39999105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EE44F-9A99-2A2A-42B7-5AE0AA1F9EBE}"/>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BBAB33B1-8703-E84A-6CAD-5D7DCDEE6094}"/>
              </a:ext>
              <a:ext uri="{C183D7F6-B498-43B3-948B-1728B52AA6E4}">
                <adec:decorative xmlns:adec="http://schemas.microsoft.com/office/drawing/2017/decorative" val="1"/>
              </a:ext>
            </a:extLst>
          </p:cNvPr>
          <p:cNvCxnSpPr>
            <a:cxnSpLocks/>
          </p:cNvCxnSpPr>
          <p:nvPr/>
        </p:nvCxnSpPr>
        <p:spPr>
          <a:xfrm>
            <a:off x="3644537" y="2416629"/>
            <a:ext cx="1866416" cy="907138"/>
          </a:xfrm>
          <a:prstGeom prst="straightConnector1">
            <a:avLst/>
          </a:prstGeom>
          <a:ln w="127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D2DF70-9F3D-EC6E-900C-26D72DB1C636}"/>
              </a:ext>
              <a:ext uri="{C183D7F6-B498-43B3-948B-1728B52AA6E4}">
                <adec:decorative xmlns:adec="http://schemas.microsoft.com/office/drawing/2017/decorative" val="1"/>
              </a:ext>
            </a:extLst>
          </p:cNvPr>
          <p:cNvCxnSpPr>
            <a:cxnSpLocks/>
          </p:cNvCxnSpPr>
          <p:nvPr/>
        </p:nvCxnSpPr>
        <p:spPr>
          <a:xfrm>
            <a:off x="3709851" y="3709851"/>
            <a:ext cx="1593639" cy="113554"/>
          </a:xfrm>
          <a:prstGeom prst="straightConnector1">
            <a:avLst/>
          </a:prstGeom>
          <a:ln w="127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49B05E-66AC-CC40-6281-09A91BD9B969}"/>
              </a:ext>
              <a:ext uri="{C183D7F6-B498-43B3-948B-1728B52AA6E4}">
                <adec:decorative xmlns:adec="http://schemas.microsoft.com/office/drawing/2017/decorative" val="1"/>
              </a:ext>
            </a:extLst>
          </p:cNvPr>
          <p:cNvCxnSpPr>
            <a:cxnSpLocks/>
          </p:cNvCxnSpPr>
          <p:nvPr/>
        </p:nvCxnSpPr>
        <p:spPr>
          <a:xfrm flipV="1">
            <a:off x="3644900" y="4323042"/>
            <a:ext cx="1866053" cy="655358"/>
          </a:xfrm>
          <a:prstGeom prst="straightConnector1">
            <a:avLst/>
          </a:prstGeom>
          <a:ln w="127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659CA74-CE10-B9E0-3A95-C50025777567}"/>
              </a:ext>
              <a:ext uri="{C183D7F6-B498-43B3-948B-1728B52AA6E4}">
                <adec:decorative xmlns:adec="http://schemas.microsoft.com/office/drawing/2017/decorative" val="1"/>
              </a:ext>
            </a:extLst>
          </p:cNvPr>
          <p:cNvCxnSpPr>
            <a:cxnSpLocks/>
            <a:endCxn id="11" idx="1"/>
          </p:cNvCxnSpPr>
          <p:nvPr/>
        </p:nvCxnSpPr>
        <p:spPr>
          <a:xfrm flipV="1">
            <a:off x="6512672" y="2196708"/>
            <a:ext cx="2172949" cy="1127060"/>
          </a:xfrm>
          <a:prstGeom prst="straightConnector1">
            <a:avLst/>
          </a:prstGeom>
          <a:ln w="127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C60F871-371B-A65B-9658-6CC60F1626B9}"/>
              </a:ext>
              <a:ext uri="{C183D7F6-B498-43B3-948B-1728B52AA6E4}">
                <adec:decorative xmlns:adec="http://schemas.microsoft.com/office/drawing/2017/decorative" val="1"/>
              </a:ext>
            </a:extLst>
          </p:cNvPr>
          <p:cNvCxnSpPr>
            <a:cxnSpLocks/>
          </p:cNvCxnSpPr>
          <p:nvPr/>
        </p:nvCxnSpPr>
        <p:spPr>
          <a:xfrm>
            <a:off x="6512672" y="4323042"/>
            <a:ext cx="2184041" cy="591537"/>
          </a:xfrm>
          <a:prstGeom prst="straightConnector1">
            <a:avLst/>
          </a:prstGeom>
          <a:ln w="127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391739F-775E-E200-DA89-D45BB660FAED}"/>
              </a:ext>
            </a:extLst>
          </p:cNvPr>
          <p:cNvSpPr>
            <a:spLocks noGrp="1"/>
          </p:cNvSpPr>
          <p:nvPr>
            <p:ph type="title"/>
          </p:nvPr>
        </p:nvSpPr>
        <p:spPr/>
        <p:txBody>
          <a:bodyPr>
            <a:normAutofit fontScale="90000"/>
          </a:bodyPr>
          <a:lstStyle/>
          <a:p>
            <a:r>
              <a:rPr lang="en-US"/>
              <a:t>Working Together for a Complete RPA Solution</a:t>
            </a:r>
          </a:p>
        </p:txBody>
      </p:sp>
      <p:pic>
        <p:nvPicPr>
          <p:cNvPr id="2" name="Picture 2" descr="Power apps icon">
            <a:extLst>
              <a:ext uri="{FF2B5EF4-FFF2-40B4-BE49-F238E27FC236}">
                <a16:creationId xmlns:a16="http://schemas.microsoft.com/office/drawing/2014/main" id="{A7A1D3F2-3F81-E37B-9FFF-E97603BD8438}"/>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473" y="1849794"/>
            <a:ext cx="768903" cy="76890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231">
            <a:extLst>
              <a:ext uri="{FF2B5EF4-FFF2-40B4-BE49-F238E27FC236}">
                <a16:creationId xmlns:a16="http://schemas.microsoft.com/office/drawing/2014/main" id="{454B42BF-550E-EA54-78C6-4B37EF50A1BE}"/>
              </a:ext>
            </a:extLst>
          </p:cNvPr>
          <p:cNvSpPr>
            <a:spLocks/>
          </p:cNvSpPr>
          <p:nvPr/>
        </p:nvSpPr>
        <p:spPr>
          <a:xfrm>
            <a:off x="2172042" y="2630078"/>
            <a:ext cx="1895766" cy="292181"/>
          </a:xfrm>
          <a:prstGeom prst="rect">
            <a:avLst/>
          </a:prstGeom>
        </p:spPr>
        <p:txBody>
          <a:bodyPr wrap="none" lIns="0" tIns="0" rIns="0" bIns="0" anchor="ctr">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effectLst/>
                <a:uLnTx/>
                <a:uFillTx/>
                <a:latin typeface="+mj-lt"/>
                <a:ea typeface="+mn-ea"/>
                <a:cs typeface="Segoe UI Semibold"/>
              </a:rPr>
              <a:t>Power Apps</a:t>
            </a:r>
          </a:p>
        </p:txBody>
      </p:sp>
      <p:pic>
        <p:nvPicPr>
          <p:cNvPr id="13" name="Graphic 12" descr="Power Pages icon">
            <a:extLst>
              <a:ext uri="{FF2B5EF4-FFF2-40B4-BE49-F238E27FC236}">
                <a16:creationId xmlns:a16="http://schemas.microsoft.com/office/drawing/2014/main" id="{E40FDF34-0AE7-3E22-7153-156B3833B0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4420" y="3177638"/>
            <a:ext cx="711010" cy="767294"/>
          </a:xfrm>
          <a:prstGeom prst="rect">
            <a:avLst/>
          </a:prstGeom>
        </p:spPr>
      </p:pic>
      <p:sp>
        <p:nvSpPr>
          <p:cNvPr id="14" name="Rectangle 1231">
            <a:extLst>
              <a:ext uri="{FF2B5EF4-FFF2-40B4-BE49-F238E27FC236}">
                <a16:creationId xmlns:a16="http://schemas.microsoft.com/office/drawing/2014/main" id="{CB7728A8-0A9E-C79E-AFC1-9838D9540BD2}"/>
              </a:ext>
            </a:extLst>
          </p:cNvPr>
          <p:cNvSpPr>
            <a:spLocks/>
          </p:cNvSpPr>
          <p:nvPr/>
        </p:nvSpPr>
        <p:spPr>
          <a:xfrm>
            <a:off x="2172042" y="4043737"/>
            <a:ext cx="1895766" cy="292181"/>
          </a:xfrm>
          <a:prstGeom prst="rect">
            <a:avLst/>
          </a:prstGeom>
        </p:spPr>
        <p:txBody>
          <a:bodyPr wrap="none" lIns="0" tIns="0" rIns="0" bIns="0" anchor="ctr">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effectLst/>
                <a:uLnTx/>
                <a:uFillTx/>
                <a:latin typeface="+mj-lt"/>
                <a:ea typeface="+mn-ea"/>
                <a:cs typeface="Segoe UI Semibold"/>
              </a:rPr>
              <a:t>Power Pages</a:t>
            </a:r>
          </a:p>
        </p:txBody>
      </p:sp>
      <p:sp>
        <p:nvSpPr>
          <p:cNvPr id="34" name="Rectangle 1231">
            <a:extLst>
              <a:ext uri="{FF2B5EF4-FFF2-40B4-BE49-F238E27FC236}">
                <a16:creationId xmlns:a16="http://schemas.microsoft.com/office/drawing/2014/main" id="{9C2CE193-4612-3F80-3318-AB3432A522E2}"/>
              </a:ext>
            </a:extLst>
          </p:cNvPr>
          <p:cNvSpPr>
            <a:spLocks/>
          </p:cNvSpPr>
          <p:nvPr/>
        </p:nvSpPr>
        <p:spPr>
          <a:xfrm>
            <a:off x="2172042" y="5457397"/>
            <a:ext cx="1895766" cy="292181"/>
          </a:xfrm>
          <a:prstGeom prst="rect">
            <a:avLst/>
          </a:prstGeom>
        </p:spPr>
        <p:txBody>
          <a:bodyPr wrap="none" lIns="0" tIns="0" rIns="0" bIns="0" anchor="ctr">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effectLst/>
                <a:uLnTx/>
                <a:uFillTx/>
                <a:latin typeface="+mj-lt"/>
                <a:ea typeface="+mn-ea"/>
                <a:cs typeface="Segoe UI Semibold"/>
              </a:rPr>
              <a:t>Copilot Studio</a:t>
            </a:r>
          </a:p>
        </p:txBody>
      </p:sp>
      <p:grpSp>
        <p:nvGrpSpPr>
          <p:cNvPr id="72" name="Group 71" descr="Microsoft Dataverse">
            <a:extLst>
              <a:ext uri="{FF2B5EF4-FFF2-40B4-BE49-F238E27FC236}">
                <a16:creationId xmlns:a16="http://schemas.microsoft.com/office/drawing/2014/main" id="{B39328C8-345B-1D18-85B0-68D7AC4E6CD7}"/>
              </a:ext>
            </a:extLst>
          </p:cNvPr>
          <p:cNvGrpSpPr/>
          <p:nvPr/>
        </p:nvGrpSpPr>
        <p:grpSpPr>
          <a:xfrm>
            <a:off x="5355413" y="3347542"/>
            <a:ext cx="1312798" cy="951724"/>
            <a:chOff x="5317759" y="3065321"/>
            <a:chExt cx="1554480" cy="1126934"/>
          </a:xfrm>
        </p:grpSpPr>
        <p:pic>
          <p:nvPicPr>
            <p:cNvPr id="16" name="Picture 2" descr="microsoft dataverse icon">
              <a:extLst>
                <a:ext uri="{FF2B5EF4-FFF2-40B4-BE49-F238E27FC236}">
                  <a16:creationId xmlns:a16="http://schemas.microsoft.com/office/drawing/2014/main" id="{6C27BBAC-EB80-4AC1-FB73-F7F47A34FFBD}"/>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5868221" y="3065321"/>
              <a:ext cx="453557" cy="456659"/>
            </a:xfrm>
            <a:prstGeom prst="rect">
              <a:avLst/>
            </a:prstGeom>
            <a:noFill/>
            <a:ln>
              <a:noFill/>
            </a:ln>
          </p:spPr>
        </p:pic>
        <p:sp>
          <p:nvSpPr>
            <p:cNvPr id="28" name="Rectangle 27">
              <a:extLst>
                <a:ext uri="{FF2B5EF4-FFF2-40B4-BE49-F238E27FC236}">
                  <a16:creationId xmlns:a16="http://schemas.microsoft.com/office/drawing/2014/main" id="{EB07A672-6F5C-6C5C-CD2B-43D1D818DFB9}"/>
                </a:ext>
              </a:extLst>
            </p:cNvPr>
            <p:cNvSpPr/>
            <p:nvPr/>
          </p:nvSpPr>
          <p:spPr bwMode="auto">
            <a:xfrm>
              <a:off x="5317759" y="364361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Microsoft Dataverse</a:t>
              </a:r>
            </a:p>
          </p:txBody>
        </p:sp>
      </p:grpSp>
      <p:pic>
        <p:nvPicPr>
          <p:cNvPr id="11" name="Picture 6" descr="Power BI icon">
            <a:extLst>
              <a:ext uri="{FF2B5EF4-FFF2-40B4-BE49-F238E27FC236}">
                <a16:creationId xmlns:a16="http://schemas.microsoft.com/office/drawing/2014/main" id="{63300094-7BFB-F18C-A7B8-0C7D1F6D4D85}"/>
              </a:ext>
              <a:ext uri="{C183D7F6-B498-43B3-948B-1728B52AA6E4}">
                <adec:decorative xmlns:adec="http://schemas.microsoft.com/office/drawing/2017/decorative" val="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5621" y="1812256"/>
            <a:ext cx="768903" cy="76890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231">
            <a:extLst>
              <a:ext uri="{FF2B5EF4-FFF2-40B4-BE49-F238E27FC236}">
                <a16:creationId xmlns:a16="http://schemas.microsoft.com/office/drawing/2014/main" id="{5449904A-4F27-47BB-0C4C-C37AD2BDC43D}"/>
              </a:ext>
            </a:extLst>
          </p:cNvPr>
          <p:cNvSpPr>
            <a:spLocks/>
          </p:cNvSpPr>
          <p:nvPr/>
        </p:nvSpPr>
        <p:spPr>
          <a:xfrm>
            <a:off x="8122190" y="2630078"/>
            <a:ext cx="1895766" cy="292181"/>
          </a:xfrm>
          <a:prstGeom prst="rect">
            <a:avLst/>
          </a:prstGeom>
        </p:spPr>
        <p:txBody>
          <a:bodyPr wrap="none" lIns="0" tIns="0" rIns="0" bIns="0" anchor="ctr">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effectLst/>
                <a:uLnTx/>
                <a:uFillTx/>
                <a:latin typeface="+mj-lt"/>
                <a:ea typeface="+mn-ea"/>
                <a:cs typeface="Segoe UI Semibold"/>
              </a:rPr>
              <a:t>Power </a:t>
            </a:r>
            <a:r>
              <a:rPr lang="en-US" sz="1600">
                <a:latin typeface="+mj-lt"/>
                <a:cs typeface="Segoe UI Semibold"/>
              </a:rPr>
              <a:t>Power BI</a:t>
            </a:r>
            <a:endParaRPr kumimoji="0" lang="en-US" sz="1600" b="0" i="0" u="none" strike="noStrike" kern="1200" cap="none" spc="0" normalizeH="0" baseline="0" noProof="0">
              <a:ln>
                <a:noFill/>
              </a:ln>
              <a:effectLst/>
              <a:uLnTx/>
              <a:uFillTx/>
              <a:latin typeface="+mj-lt"/>
              <a:ea typeface="+mn-ea"/>
              <a:cs typeface="Segoe UI Semibold"/>
            </a:endParaRPr>
          </a:p>
        </p:txBody>
      </p:sp>
      <p:pic>
        <p:nvPicPr>
          <p:cNvPr id="37" name="Picture 36" descr="Power Automate icon">
            <a:extLst>
              <a:ext uri="{FF2B5EF4-FFF2-40B4-BE49-F238E27FC236}">
                <a16:creationId xmlns:a16="http://schemas.microsoft.com/office/drawing/2014/main" id="{835089FB-F1FD-CBF3-0233-29E06E54CE03}"/>
              </a:ext>
              <a:ext uri="{C183D7F6-B498-43B3-948B-1728B52AA6E4}">
                <adec:decorative xmlns:adec="http://schemas.microsoft.com/office/drawing/2017/decorative" val="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5621" y="4493484"/>
            <a:ext cx="768903" cy="768903"/>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1231">
            <a:extLst>
              <a:ext uri="{FF2B5EF4-FFF2-40B4-BE49-F238E27FC236}">
                <a16:creationId xmlns:a16="http://schemas.microsoft.com/office/drawing/2014/main" id="{845FA167-89A1-14BD-FA47-FC32999ADF63}"/>
              </a:ext>
            </a:extLst>
          </p:cNvPr>
          <p:cNvSpPr>
            <a:spLocks/>
          </p:cNvSpPr>
          <p:nvPr/>
        </p:nvSpPr>
        <p:spPr>
          <a:xfrm>
            <a:off x="8122190" y="5457397"/>
            <a:ext cx="1895766" cy="292181"/>
          </a:xfrm>
          <a:prstGeom prst="rect">
            <a:avLst/>
          </a:prstGeom>
        </p:spPr>
        <p:txBody>
          <a:bodyPr wrap="none" lIns="0" tIns="0" rIns="0" bIns="0" anchor="ctr">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effectLst/>
                <a:uLnTx/>
                <a:uFillTx/>
                <a:latin typeface="+mj-lt"/>
                <a:ea typeface="+mn-ea"/>
                <a:cs typeface="Segoe UI Semibold"/>
              </a:rPr>
              <a:t>Power Automate</a:t>
            </a:r>
          </a:p>
        </p:txBody>
      </p:sp>
      <p:pic>
        <p:nvPicPr>
          <p:cNvPr id="5" name="Picture 4">
            <a:extLst>
              <a:ext uri="{FF2B5EF4-FFF2-40B4-BE49-F238E27FC236}">
                <a16:creationId xmlns:a16="http://schemas.microsoft.com/office/drawing/2014/main" id="{EF05D71A-7A0C-238B-9245-12D0C28A4143}"/>
              </a:ext>
            </a:extLst>
          </p:cNvPr>
          <p:cNvPicPr>
            <a:picLocks noChangeAspect="1"/>
          </p:cNvPicPr>
          <p:nvPr/>
        </p:nvPicPr>
        <p:blipFill>
          <a:blip r:embed="rId9"/>
          <a:stretch>
            <a:fillRect/>
          </a:stretch>
        </p:blipFill>
        <p:spPr>
          <a:xfrm>
            <a:off x="2687362" y="4493484"/>
            <a:ext cx="913358" cy="913358"/>
          </a:xfrm>
          <a:prstGeom prst="rect">
            <a:avLst/>
          </a:prstGeom>
        </p:spPr>
      </p:pic>
    </p:spTree>
    <p:extLst>
      <p:ext uri="{BB962C8B-B14F-4D97-AF65-F5344CB8AC3E}">
        <p14:creationId xmlns:p14="http://schemas.microsoft.com/office/powerpoint/2010/main" val="31613848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5C292-1D96-C56A-ED69-AE7EB5B84391}"/>
              </a:ext>
            </a:extLst>
          </p:cNvPr>
          <p:cNvSpPr>
            <a:spLocks noGrp="1"/>
          </p:cNvSpPr>
          <p:nvPr>
            <p:ph type="title"/>
          </p:nvPr>
        </p:nvSpPr>
        <p:spPr>
          <a:xfrm>
            <a:off x="588261" y="585216"/>
            <a:ext cx="4710689" cy="492443"/>
          </a:xfrm>
        </p:spPr>
        <p:txBody>
          <a:bodyPr>
            <a:normAutofit fontScale="90000"/>
          </a:bodyPr>
          <a:lstStyle/>
          <a:p>
            <a:r>
              <a:rPr lang="en-US"/>
              <a:t>Why Power Automate</a:t>
            </a:r>
          </a:p>
        </p:txBody>
      </p:sp>
      <p:sp>
        <p:nvSpPr>
          <p:cNvPr id="5" name="Text Placeholder 4">
            <a:extLst>
              <a:ext uri="{FF2B5EF4-FFF2-40B4-BE49-F238E27FC236}">
                <a16:creationId xmlns:a16="http://schemas.microsoft.com/office/drawing/2014/main" id="{251C8165-4BE9-416B-D37D-BE00E7F94DF6}"/>
              </a:ext>
            </a:extLst>
          </p:cNvPr>
          <p:cNvSpPr>
            <a:spLocks noGrp="1"/>
          </p:cNvSpPr>
          <p:nvPr>
            <p:ph type="body" sz="quarter" idx="16"/>
          </p:nvPr>
        </p:nvSpPr>
        <p:spPr>
          <a:xfrm>
            <a:off x="584200" y="1763431"/>
            <a:ext cx="5177971" cy="3631763"/>
          </a:xfrm>
        </p:spPr>
        <p:txBody>
          <a:bodyPr anchor="t"/>
          <a:lstStyle/>
          <a:p>
            <a:pPr>
              <a:spcBef>
                <a:spcPts val="1200"/>
              </a:spcBef>
              <a:spcAft>
                <a:spcPts val="1200"/>
              </a:spcAft>
            </a:pPr>
            <a:r>
              <a:rPr lang="en-IN" sz="2200">
                <a:latin typeface="+mn-lt"/>
              </a:rPr>
              <a:t>End-to-end intelligent automation for all</a:t>
            </a:r>
            <a:br>
              <a:rPr lang="en-IN" sz="2200">
                <a:latin typeface="+mn-lt"/>
              </a:rPr>
            </a:br>
            <a:endParaRPr lang="en-IN" sz="2200">
              <a:latin typeface="+mn-lt"/>
            </a:endParaRPr>
          </a:p>
          <a:p>
            <a:pPr>
              <a:spcBef>
                <a:spcPts val="1200"/>
              </a:spcBef>
              <a:spcAft>
                <a:spcPts val="1200"/>
              </a:spcAft>
            </a:pPr>
            <a:r>
              <a:rPr lang="en-US" sz="2200">
                <a:latin typeface="+mn-lt"/>
              </a:rPr>
              <a:t>Unlock data potential with AI</a:t>
            </a:r>
            <a:br>
              <a:rPr lang="en-US" sz="2200">
                <a:latin typeface="+mn-lt"/>
              </a:rPr>
            </a:br>
            <a:endParaRPr lang="en-US" sz="2200">
              <a:latin typeface="+mn-lt"/>
            </a:endParaRPr>
          </a:p>
          <a:p>
            <a:pPr>
              <a:spcBef>
                <a:spcPts val="1200"/>
              </a:spcBef>
              <a:spcAft>
                <a:spcPts val="1200"/>
              </a:spcAft>
            </a:pPr>
            <a:r>
              <a:rPr lang="en-US" sz="2200">
                <a:latin typeface="+mn-lt"/>
              </a:rPr>
              <a:t>Automate UI with RPA</a:t>
            </a:r>
            <a:br>
              <a:rPr lang="en-US" sz="2200">
                <a:latin typeface="+mn-lt"/>
              </a:rPr>
            </a:br>
            <a:endParaRPr lang="en-US" sz="2200">
              <a:latin typeface="+mn-lt"/>
            </a:endParaRPr>
          </a:p>
          <a:p>
            <a:pPr>
              <a:spcBef>
                <a:spcPts val="1200"/>
              </a:spcBef>
              <a:spcAft>
                <a:spcPts val="1200"/>
              </a:spcAft>
            </a:pPr>
            <a:r>
              <a:rPr lang="en-US" sz="2200">
                <a:latin typeface="+mn-lt"/>
              </a:rPr>
              <a:t>Orchestrate APIs with </a:t>
            </a:r>
            <a:br>
              <a:rPr lang="en-US" sz="2200">
                <a:latin typeface="+mn-lt"/>
              </a:rPr>
            </a:br>
            <a:r>
              <a:rPr lang="en-US" sz="2200">
                <a:latin typeface="+mn-lt"/>
              </a:rPr>
              <a:t>built-in connectors</a:t>
            </a:r>
            <a:endParaRPr lang="en-IN" sz="2200">
              <a:latin typeface="+mn-lt"/>
            </a:endParaRPr>
          </a:p>
        </p:txBody>
      </p:sp>
      <p:pic>
        <p:nvPicPr>
          <p:cNvPr id="7" name="Picture Placeholder 6">
            <a:extLst>
              <a:ext uri="{FF2B5EF4-FFF2-40B4-BE49-F238E27FC236}">
                <a16:creationId xmlns:a16="http://schemas.microsoft.com/office/drawing/2014/main" id="{F922EFD3-7204-A323-E353-FFA942B77C12}"/>
              </a:ext>
              <a:ext uri="{C183D7F6-B498-43B3-948B-1728B52AA6E4}">
                <adec:decorative xmlns:adec="http://schemas.microsoft.com/office/drawing/2017/decorative" val="1"/>
              </a:ext>
            </a:extLst>
          </p:cNvPr>
          <p:cNvPicPr>
            <a:picLocks noGrp="1" noChangeAspect="1"/>
          </p:cNvPicPr>
          <p:nvPr>
            <p:ph type="pic" sz="quarter" idx="19"/>
          </p:nvPr>
        </p:nvPicPr>
        <p:blipFill rotWithShape="1">
          <a:blip r:embed="rId3"/>
          <a:srcRect l="-2239" t="-7194" r="-2239" b="-7194"/>
          <a:stretch/>
        </p:blipFill>
        <p:spPr>
          <a:xfrm>
            <a:off x="6096000" y="0"/>
            <a:ext cx="6096000" cy="6858000"/>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434467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F4DFEE-546B-6AB0-A478-9EC1D559B256}"/>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C5CCAB20-C764-BE67-9C06-C879ADC8534C}"/>
              </a:ext>
              <a:ext uri="{C183D7F6-B498-43B3-948B-1728B52AA6E4}">
                <adec:decorative xmlns:adec="http://schemas.microsoft.com/office/drawing/2017/decorative" val="1"/>
              </a:ext>
            </a:extLst>
          </p:cNvPr>
          <p:cNvSpPr/>
          <p:nvPr/>
        </p:nvSpPr>
        <p:spPr bwMode="auto">
          <a:xfrm rot="10800000">
            <a:off x="4749711" y="3624611"/>
            <a:ext cx="563937" cy="312612"/>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6C0DFD38-99B8-5FC6-B26F-8DF984710CD1}"/>
              </a:ext>
              <a:ext uri="{C183D7F6-B498-43B3-948B-1728B52AA6E4}">
                <adec:decorative xmlns:adec="http://schemas.microsoft.com/office/drawing/2017/decorative" val="1"/>
              </a:ext>
            </a:extLst>
          </p:cNvPr>
          <p:cNvSpPr/>
          <p:nvPr/>
        </p:nvSpPr>
        <p:spPr bwMode="auto">
          <a:xfrm>
            <a:off x="6406972" y="3624611"/>
            <a:ext cx="563937" cy="312612"/>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F24C03CE-1458-7415-C47F-E0B7459F4169}"/>
              </a:ext>
            </a:extLst>
          </p:cNvPr>
          <p:cNvSpPr>
            <a:spLocks noGrp="1"/>
          </p:cNvSpPr>
          <p:nvPr>
            <p:ph type="title"/>
          </p:nvPr>
        </p:nvSpPr>
        <p:spPr/>
        <p:txBody>
          <a:bodyPr>
            <a:normAutofit fontScale="90000"/>
          </a:bodyPr>
          <a:lstStyle/>
          <a:p>
            <a:r>
              <a:rPr lang="en-US"/>
              <a:t>Power Automate</a:t>
            </a:r>
          </a:p>
        </p:txBody>
      </p:sp>
      <p:sp>
        <p:nvSpPr>
          <p:cNvPr id="8" name="Rectangle 7">
            <a:extLst>
              <a:ext uri="{FF2B5EF4-FFF2-40B4-BE49-F238E27FC236}">
                <a16:creationId xmlns:a16="http://schemas.microsoft.com/office/drawing/2014/main" id="{2EDB4A78-1C3D-D55B-114E-4280D0E8C5C5}"/>
              </a:ext>
            </a:extLst>
          </p:cNvPr>
          <p:cNvSpPr>
            <a:spLocks/>
          </p:cNvSpPr>
          <p:nvPr/>
        </p:nvSpPr>
        <p:spPr bwMode="auto">
          <a:xfrm>
            <a:off x="1069594" y="1684519"/>
            <a:ext cx="3680117" cy="56075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tx1"/>
                </a:solidFill>
                <a:latin typeface="+mj-lt"/>
                <a:ea typeface="Segoe UI" pitchFamily="34" charset="0"/>
                <a:cs typeface="Segoe UI" pitchFamily="34" charset="0"/>
              </a:rPr>
              <a:t>Cloud Flows</a:t>
            </a:r>
          </a:p>
        </p:txBody>
      </p:sp>
      <p:sp>
        <p:nvSpPr>
          <p:cNvPr id="11" name="TextBox 10">
            <a:extLst>
              <a:ext uri="{FF2B5EF4-FFF2-40B4-BE49-F238E27FC236}">
                <a16:creationId xmlns:a16="http://schemas.microsoft.com/office/drawing/2014/main" id="{7AAB5464-EA39-D19C-30AA-6ACD5E75A21F}"/>
              </a:ext>
            </a:extLst>
          </p:cNvPr>
          <p:cNvSpPr txBox="1">
            <a:spLocks/>
          </p:cNvSpPr>
          <p:nvPr/>
        </p:nvSpPr>
        <p:spPr>
          <a:xfrm>
            <a:off x="1069595" y="2640741"/>
            <a:ext cx="3680116" cy="3439885"/>
          </a:xfrm>
          <a:prstGeom prst="rect">
            <a:avLst/>
          </a:prstGeom>
          <a:noFill/>
        </p:spPr>
        <p:txBody>
          <a:bodyPr wrap="square" lIns="0" tIns="0" rIns="0" bIns="0" rtlCol="0">
            <a:noAutofit/>
          </a:bodyPr>
          <a:lstStyle/>
          <a:p>
            <a:pPr marL="285750" indent="-285750">
              <a:spcBef>
                <a:spcPts val="1200"/>
              </a:spcBef>
              <a:spcAft>
                <a:spcPts val="600"/>
              </a:spcAft>
              <a:buSzPct val="90000"/>
              <a:buFont typeface="Arial" panose="020B0604020202020204" pitchFamily="34" charset="0"/>
              <a:buChar char="•"/>
            </a:pPr>
            <a:r>
              <a:rPr lang="en-US" sz="2200"/>
              <a:t>Runs in the cloud</a:t>
            </a:r>
          </a:p>
          <a:p>
            <a:pPr marL="285750" indent="-285750">
              <a:spcBef>
                <a:spcPts val="1200"/>
              </a:spcBef>
              <a:spcAft>
                <a:spcPts val="600"/>
              </a:spcAft>
              <a:buSzPct val="90000"/>
              <a:buFont typeface="Arial" panose="020B0604020202020204" pitchFamily="34" charset="0"/>
              <a:buChar char="•"/>
            </a:pPr>
            <a:r>
              <a:rPr lang="en-US" sz="2200"/>
              <a:t>Uses connectors</a:t>
            </a:r>
          </a:p>
          <a:p>
            <a:pPr marL="285750" indent="-285750">
              <a:spcBef>
                <a:spcPts val="1200"/>
              </a:spcBef>
              <a:spcAft>
                <a:spcPts val="600"/>
              </a:spcAft>
              <a:buSzPct val="90000"/>
              <a:buFont typeface="Arial" panose="020B0604020202020204" pitchFamily="34" charset="0"/>
              <a:buChar char="•"/>
            </a:pPr>
            <a:r>
              <a:rPr lang="en-US" sz="2200"/>
              <a:t>Can run desktop flows</a:t>
            </a:r>
          </a:p>
          <a:p>
            <a:pPr marL="285750" indent="-285750">
              <a:spcBef>
                <a:spcPts val="1200"/>
              </a:spcBef>
              <a:spcAft>
                <a:spcPts val="600"/>
              </a:spcAft>
              <a:buSzPct val="90000"/>
              <a:buFont typeface="Arial" panose="020B0604020202020204" pitchFamily="34" charset="0"/>
              <a:buChar char="•"/>
            </a:pPr>
            <a:r>
              <a:rPr lang="en-US" sz="2200"/>
              <a:t>Can’t interact with local machine resources</a:t>
            </a:r>
          </a:p>
        </p:txBody>
      </p:sp>
      <p:pic>
        <p:nvPicPr>
          <p:cNvPr id="16" name="Picture 15" descr="Power Automate icon">
            <a:extLst>
              <a:ext uri="{FF2B5EF4-FFF2-40B4-BE49-F238E27FC236}">
                <a16:creationId xmlns:a16="http://schemas.microsoft.com/office/drawing/2014/main" id="{588191A0-8A71-7696-9CB0-C7CC095A7C05}"/>
              </a:ext>
              <a:ext uri="{C183D7F6-B498-43B3-948B-1728B52AA6E4}">
                <adec:decorative xmlns:adec="http://schemas.microsoft.com/office/drawing/2017/decorative" val="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997" y="3377604"/>
            <a:ext cx="806625" cy="8066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384A472-BA3E-A476-C49E-378350856931}"/>
              </a:ext>
            </a:extLst>
          </p:cNvPr>
          <p:cNvSpPr>
            <a:spLocks/>
          </p:cNvSpPr>
          <p:nvPr/>
        </p:nvSpPr>
        <p:spPr bwMode="auto">
          <a:xfrm>
            <a:off x="7440289" y="1684519"/>
            <a:ext cx="3680116" cy="560753"/>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a:solidFill>
                  <a:schemeClr val="tx1"/>
                </a:solidFill>
                <a:latin typeface="+mj-lt"/>
                <a:ea typeface="Segoe UI" pitchFamily="34" charset="0"/>
                <a:cs typeface="Segoe UI" pitchFamily="34" charset="0"/>
              </a:rPr>
              <a:t>Desktop Flows</a:t>
            </a:r>
          </a:p>
        </p:txBody>
      </p:sp>
      <p:sp>
        <p:nvSpPr>
          <p:cNvPr id="12" name="TextBox 11">
            <a:extLst>
              <a:ext uri="{FF2B5EF4-FFF2-40B4-BE49-F238E27FC236}">
                <a16:creationId xmlns:a16="http://schemas.microsoft.com/office/drawing/2014/main" id="{567AEC1B-5367-F518-0204-32FD99CCBA23}"/>
              </a:ext>
            </a:extLst>
          </p:cNvPr>
          <p:cNvSpPr txBox="1">
            <a:spLocks/>
          </p:cNvSpPr>
          <p:nvPr/>
        </p:nvSpPr>
        <p:spPr>
          <a:xfrm>
            <a:off x="7440289" y="2640741"/>
            <a:ext cx="3680116" cy="3439885"/>
          </a:xfrm>
          <a:prstGeom prst="rect">
            <a:avLst/>
          </a:prstGeom>
          <a:noFill/>
        </p:spPr>
        <p:txBody>
          <a:bodyPr wrap="square" lIns="0" tIns="0" rIns="0" bIns="0" rtlCol="0">
            <a:noAutofit/>
          </a:bodyPr>
          <a:lstStyle/>
          <a:p>
            <a:pPr marL="285750" indent="-285750">
              <a:spcBef>
                <a:spcPts val="1200"/>
              </a:spcBef>
              <a:spcAft>
                <a:spcPts val="600"/>
              </a:spcAft>
              <a:buSzPct val="90000"/>
              <a:buFont typeface="Arial" panose="020B0604020202020204" pitchFamily="34" charset="0"/>
              <a:buChar char="•"/>
            </a:pPr>
            <a:r>
              <a:rPr lang="en-US" sz="2200"/>
              <a:t>Runs locally</a:t>
            </a:r>
          </a:p>
          <a:p>
            <a:pPr marL="285750" indent="-285750">
              <a:spcBef>
                <a:spcPts val="1200"/>
              </a:spcBef>
              <a:spcAft>
                <a:spcPts val="600"/>
              </a:spcAft>
              <a:buSzPct val="90000"/>
              <a:buFont typeface="Arial" panose="020B0604020202020204" pitchFamily="34" charset="0"/>
              <a:buChar char="•"/>
            </a:pPr>
            <a:r>
              <a:rPr lang="en-US" sz="2200"/>
              <a:t>Uses actions</a:t>
            </a:r>
          </a:p>
          <a:p>
            <a:pPr marL="285750" indent="-285750">
              <a:spcBef>
                <a:spcPts val="1200"/>
              </a:spcBef>
              <a:spcAft>
                <a:spcPts val="600"/>
              </a:spcAft>
              <a:buSzPct val="90000"/>
              <a:buFont typeface="Arial" panose="020B0604020202020204" pitchFamily="34" charset="0"/>
              <a:buChar char="•"/>
            </a:pPr>
            <a:r>
              <a:rPr lang="en-US" sz="2200"/>
              <a:t>Can create by recording user actions</a:t>
            </a:r>
          </a:p>
          <a:p>
            <a:pPr marL="285750" indent="-285750">
              <a:spcBef>
                <a:spcPts val="1200"/>
              </a:spcBef>
              <a:spcAft>
                <a:spcPts val="600"/>
              </a:spcAft>
              <a:buSzPct val="90000"/>
              <a:buFont typeface="Arial" panose="020B0604020202020204" pitchFamily="34" charset="0"/>
              <a:buChar char="•"/>
            </a:pPr>
            <a:r>
              <a:rPr lang="en-US" sz="2200"/>
              <a:t>Can interact with local machine resources</a:t>
            </a:r>
          </a:p>
        </p:txBody>
      </p:sp>
    </p:spTree>
    <p:extLst>
      <p:ext uri="{BB962C8B-B14F-4D97-AF65-F5344CB8AC3E}">
        <p14:creationId xmlns:p14="http://schemas.microsoft.com/office/powerpoint/2010/main" val="6617925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2ACB81-3402-4A6B-FB29-28DEB85BB3D5}"/>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83811130-E5F9-E8FA-854E-B1B1C7148D9B}"/>
              </a:ext>
              <a:ext uri="{C183D7F6-B498-43B3-948B-1728B52AA6E4}">
                <adec:decorative xmlns:adec="http://schemas.microsoft.com/office/drawing/2017/decorative" val="1"/>
              </a:ext>
            </a:extLst>
          </p:cNvPr>
          <p:cNvSpPr>
            <a:spLocks/>
          </p:cNvSpPr>
          <p:nvPr/>
        </p:nvSpPr>
        <p:spPr bwMode="auto">
          <a:xfrm>
            <a:off x="1131288" y="1581150"/>
            <a:ext cx="2570371" cy="2570734"/>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5" name="Oval 4">
            <a:extLst>
              <a:ext uri="{FF2B5EF4-FFF2-40B4-BE49-F238E27FC236}">
                <a16:creationId xmlns:a16="http://schemas.microsoft.com/office/drawing/2014/main" id="{FE18446B-E92E-6B24-6478-CBF3FDDAC93E}"/>
              </a:ext>
              <a:ext uri="{C183D7F6-B498-43B3-948B-1728B52AA6E4}">
                <adec:decorative xmlns:adec="http://schemas.microsoft.com/office/drawing/2017/decorative" val="1"/>
              </a:ext>
            </a:extLst>
          </p:cNvPr>
          <p:cNvSpPr>
            <a:spLocks/>
          </p:cNvSpPr>
          <p:nvPr/>
        </p:nvSpPr>
        <p:spPr bwMode="auto">
          <a:xfrm>
            <a:off x="4809813" y="1581150"/>
            <a:ext cx="2570371" cy="2570734"/>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6" name="Oval 5">
            <a:extLst>
              <a:ext uri="{FF2B5EF4-FFF2-40B4-BE49-F238E27FC236}">
                <a16:creationId xmlns:a16="http://schemas.microsoft.com/office/drawing/2014/main" id="{7DCD6D77-91B0-212D-C403-185D68218B15}"/>
              </a:ext>
              <a:ext uri="{C183D7F6-B498-43B3-948B-1728B52AA6E4}">
                <adec:decorative xmlns:adec="http://schemas.microsoft.com/office/drawing/2017/decorative" val="1"/>
              </a:ext>
            </a:extLst>
          </p:cNvPr>
          <p:cNvSpPr>
            <a:spLocks/>
          </p:cNvSpPr>
          <p:nvPr/>
        </p:nvSpPr>
        <p:spPr bwMode="auto">
          <a:xfrm>
            <a:off x="8488339" y="1581150"/>
            <a:ext cx="2570371" cy="2570734"/>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grpSp>
        <p:nvGrpSpPr>
          <p:cNvPr id="27" name="Group 26">
            <a:extLst>
              <a:ext uri="{FF2B5EF4-FFF2-40B4-BE49-F238E27FC236}">
                <a16:creationId xmlns:a16="http://schemas.microsoft.com/office/drawing/2014/main" id="{5B230ED3-323A-1D75-2745-90CA51AA1D51}"/>
              </a:ext>
              <a:ext uri="{C183D7F6-B498-43B3-948B-1728B52AA6E4}">
                <adec:decorative xmlns:adec="http://schemas.microsoft.com/office/drawing/2017/decorative" val="1"/>
              </a:ext>
            </a:extLst>
          </p:cNvPr>
          <p:cNvGrpSpPr/>
          <p:nvPr/>
        </p:nvGrpSpPr>
        <p:grpSpPr>
          <a:xfrm>
            <a:off x="1835747" y="2413902"/>
            <a:ext cx="1161454" cy="1059170"/>
            <a:chOff x="3103964" y="2098330"/>
            <a:chExt cx="647703" cy="590664"/>
          </a:xfrm>
          <a:solidFill>
            <a:srgbClr val="000000"/>
          </a:solidFill>
        </p:grpSpPr>
        <p:sp>
          <p:nvSpPr>
            <p:cNvPr id="12" name="Freeform: Shape 11">
              <a:extLst>
                <a:ext uri="{FF2B5EF4-FFF2-40B4-BE49-F238E27FC236}">
                  <a16:creationId xmlns:a16="http://schemas.microsoft.com/office/drawing/2014/main" id="{5B384CB6-B2DE-3992-FE8A-9CC6B228776C}"/>
                </a:ext>
              </a:extLst>
            </p:cNvPr>
            <p:cNvSpPr/>
            <p:nvPr/>
          </p:nvSpPr>
          <p:spPr>
            <a:xfrm>
              <a:off x="3284941" y="2176909"/>
              <a:ext cx="288323" cy="254812"/>
            </a:xfrm>
            <a:custGeom>
              <a:avLst/>
              <a:gdLst>
                <a:gd name="connsiteX0" fmla="*/ 279683 w 288323"/>
                <a:gd name="connsiteY0" fmla="*/ 103025 h 254812"/>
                <a:gd name="connsiteX1" fmla="*/ 258728 w 288323"/>
                <a:gd name="connsiteY1" fmla="*/ 94233 h 254812"/>
                <a:gd name="connsiteX2" fmla="*/ 194681 w 288323"/>
                <a:gd name="connsiteY2" fmla="*/ 94233 h 254812"/>
                <a:gd name="connsiteX3" fmla="*/ 194262 w 288323"/>
                <a:gd name="connsiteY3" fmla="*/ 93957 h 254812"/>
                <a:gd name="connsiteX4" fmla="*/ 195282 w 288323"/>
                <a:gd name="connsiteY4" fmla="*/ 91100 h 254812"/>
                <a:gd name="connsiteX5" fmla="*/ 204206 w 288323"/>
                <a:gd name="connsiteY5" fmla="*/ 31092 h 254812"/>
                <a:gd name="connsiteX6" fmla="*/ 177403 w 288323"/>
                <a:gd name="connsiteY6" fmla="*/ 145 h 254812"/>
                <a:gd name="connsiteX7" fmla="*/ 144913 w 288323"/>
                <a:gd name="connsiteY7" fmla="*/ 26806 h 254812"/>
                <a:gd name="connsiteX8" fmla="*/ 144770 w 288323"/>
                <a:gd name="connsiteY8" fmla="*/ 29673 h 254812"/>
                <a:gd name="connsiteX9" fmla="*/ 96888 w 288323"/>
                <a:gd name="connsiteY9" fmla="*/ 97739 h 254812"/>
                <a:gd name="connsiteX10" fmla="*/ 85401 w 288323"/>
                <a:gd name="connsiteY10" fmla="*/ 100968 h 254812"/>
                <a:gd name="connsiteX11" fmla="*/ 82096 w 288323"/>
                <a:gd name="connsiteY11" fmla="*/ 100968 h 254812"/>
                <a:gd name="connsiteX12" fmla="*/ 60093 w 288323"/>
                <a:gd name="connsiteY12" fmla="*/ 84223 h 254812"/>
                <a:gd name="connsiteX13" fmla="*/ 0 w 288323"/>
                <a:gd name="connsiteY13" fmla="*/ 84223 h 254812"/>
                <a:gd name="connsiteX14" fmla="*/ 0 w 288323"/>
                <a:gd name="connsiteY14" fmla="*/ 244566 h 254812"/>
                <a:gd name="connsiteX15" fmla="*/ 60007 w 288323"/>
                <a:gd name="connsiteY15" fmla="*/ 244566 h 254812"/>
                <a:gd name="connsiteX16" fmla="*/ 82010 w 288323"/>
                <a:gd name="connsiteY16" fmla="*/ 227802 h 254812"/>
                <a:gd name="connsiteX17" fmla="*/ 93726 w 288323"/>
                <a:gd name="connsiteY17" fmla="*/ 227802 h 254812"/>
                <a:gd name="connsiteX18" fmla="*/ 111176 w 288323"/>
                <a:gd name="connsiteY18" fmla="*/ 236108 h 254812"/>
                <a:gd name="connsiteX19" fmla="*/ 164392 w 288323"/>
                <a:gd name="connsiteY19" fmla="*/ 254749 h 254812"/>
                <a:gd name="connsiteX20" fmla="*/ 224342 w 288323"/>
                <a:gd name="connsiteY20" fmla="*/ 254749 h 254812"/>
                <a:gd name="connsiteX21" fmla="*/ 254594 w 288323"/>
                <a:gd name="connsiteY21" fmla="*/ 227536 h 254812"/>
                <a:gd name="connsiteX22" fmla="*/ 253908 w 288323"/>
                <a:gd name="connsiteY22" fmla="*/ 218125 h 254812"/>
                <a:gd name="connsiteX23" fmla="*/ 263195 w 288323"/>
                <a:gd name="connsiteY23" fmla="*/ 211458 h 254812"/>
                <a:gd name="connsiteX24" fmla="*/ 271434 w 288323"/>
                <a:gd name="connsiteY24" fmla="*/ 190179 h 254812"/>
                <a:gd name="connsiteX25" fmla="*/ 269748 w 288323"/>
                <a:gd name="connsiteY25" fmla="*/ 181330 h 254812"/>
                <a:gd name="connsiteX26" fmla="*/ 281559 w 288323"/>
                <a:gd name="connsiteY26" fmla="*/ 157832 h 254812"/>
                <a:gd name="connsiteX27" fmla="*/ 279035 w 288323"/>
                <a:gd name="connsiteY27" fmla="*/ 145773 h 254812"/>
                <a:gd name="connsiteX28" fmla="*/ 280041 w 288323"/>
                <a:gd name="connsiteY28" fmla="*/ 103394 h 254812"/>
                <a:gd name="connsiteX29" fmla="*/ 279683 w 288323"/>
                <a:gd name="connsiteY29" fmla="*/ 103025 h 254812"/>
                <a:gd name="connsiteX30" fmla="*/ 63903 w 288323"/>
                <a:gd name="connsiteY30" fmla="*/ 221611 h 254812"/>
                <a:gd name="connsiteX31" fmla="*/ 59998 w 288323"/>
                <a:gd name="connsiteY31" fmla="*/ 225516 h 254812"/>
                <a:gd name="connsiteX32" fmla="*/ 19050 w 288323"/>
                <a:gd name="connsiteY32" fmla="*/ 225516 h 254812"/>
                <a:gd name="connsiteX33" fmla="*/ 19050 w 288323"/>
                <a:gd name="connsiteY33" fmla="*/ 103301 h 254812"/>
                <a:gd name="connsiteX34" fmla="*/ 60103 w 288323"/>
                <a:gd name="connsiteY34" fmla="*/ 103301 h 254812"/>
                <a:gd name="connsiteX35" fmla="*/ 63913 w 288323"/>
                <a:gd name="connsiteY35" fmla="*/ 106349 h 254812"/>
                <a:gd name="connsiteX36" fmla="*/ 262538 w 288323"/>
                <a:gd name="connsiteY36" fmla="*/ 133981 h 254812"/>
                <a:gd name="connsiteX37" fmla="*/ 256634 w 288323"/>
                <a:gd name="connsiteY37" fmla="*/ 146089 h 254812"/>
                <a:gd name="connsiteX38" fmla="*/ 259166 w 288323"/>
                <a:gd name="connsiteY38" fmla="*/ 149974 h 254812"/>
                <a:gd name="connsiteX39" fmla="*/ 262509 w 288323"/>
                <a:gd name="connsiteY39" fmla="*/ 157841 h 254812"/>
                <a:gd name="connsiteX40" fmla="*/ 254165 w 288323"/>
                <a:gd name="connsiteY40" fmla="*/ 168052 h 254812"/>
                <a:gd name="connsiteX41" fmla="*/ 246908 w 288323"/>
                <a:gd name="connsiteY41" fmla="*/ 179400 h 254812"/>
                <a:gd name="connsiteX42" fmla="*/ 249574 w 288323"/>
                <a:gd name="connsiteY42" fmla="*/ 184187 h 254812"/>
                <a:gd name="connsiteX43" fmla="*/ 252432 w 288323"/>
                <a:gd name="connsiteY43" fmla="*/ 190960 h 254812"/>
                <a:gd name="connsiteX44" fmla="*/ 249479 w 288323"/>
                <a:gd name="connsiteY44" fmla="*/ 198265 h 254812"/>
                <a:gd name="connsiteX45" fmla="*/ 239763 w 288323"/>
                <a:gd name="connsiteY45" fmla="*/ 202075 h 254812"/>
                <a:gd name="connsiteX46" fmla="*/ 230220 w 288323"/>
                <a:gd name="connsiteY46" fmla="*/ 211582 h 254812"/>
                <a:gd name="connsiteX47" fmla="*/ 233096 w 288323"/>
                <a:gd name="connsiteY47" fmla="*/ 218420 h 254812"/>
                <a:gd name="connsiteX48" fmla="*/ 235601 w 288323"/>
                <a:gd name="connsiteY48" fmla="*/ 226040 h 254812"/>
                <a:gd name="connsiteX49" fmla="*/ 224342 w 288323"/>
                <a:gd name="connsiteY49" fmla="*/ 235699 h 254812"/>
                <a:gd name="connsiteX50" fmla="*/ 164392 w 288323"/>
                <a:gd name="connsiteY50" fmla="*/ 235699 h 254812"/>
                <a:gd name="connsiteX51" fmla="*/ 122873 w 288323"/>
                <a:gd name="connsiteY51" fmla="*/ 221097 h 254812"/>
                <a:gd name="connsiteX52" fmla="*/ 93716 w 288323"/>
                <a:gd name="connsiteY52" fmla="*/ 208714 h 254812"/>
                <a:gd name="connsiteX53" fmla="*/ 83048 w 288323"/>
                <a:gd name="connsiteY53" fmla="*/ 208714 h 254812"/>
                <a:gd name="connsiteX54" fmla="*/ 83048 w 288323"/>
                <a:gd name="connsiteY54" fmla="*/ 120037 h 254812"/>
                <a:gd name="connsiteX55" fmla="*/ 85401 w 288323"/>
                <a:gd name="connsiteY55" fmla="*/ 120037 h 254812"/>
                <a:gd name="connsiteX56" fmla="*/ 106842 w 288323"/>
                <a:gd name="connsiteY56" fmla="*/ 113998 h 254812"/>
                <a:gd name="connsiteX57" fmla="*/ 163820 w 288323"/>
                <a:gd name="connsiteY57" fmla="*/ 29692 h 254812"/>
                <a:gd name="connsiteX58" fmla="*/ 167316 w 288323"/>
                <a:gd name="connsiteY58" fmla="*/ 21815 h 254812"/>
                <a:gd name="connsiteX59" fmla="*/ 175574 w 288323"/>
                <a:gd name="connsiteY59" fmla="*/ 19091 h 254812"/>
                <a:gd name="connsiteX60" fmla="*/ 185156 w 288323"/>
                <a:gd name="connsiteY60" fmla="*/ 31006 h 254812"/>
                <a:gd name="connsiteX61" fmla="*/ 177336 w 288323"/>
                <a:gd name="connsiteY61" fmla="*/ 84689 h 254812"/>
                <a:gd name="connsiteX62" fmla="*/ 175079 w 288323"/>
                <a:gd name="connsiteY62" fmla="*/ 93367 h 254812"/>
                <a:gd name="connsiteX63" fmla="*/ 175079 w 288323"/>
                <a:gd name="connsiteY63" fmla="*/ 94462 h 254812"/>
                <a:gd name="connsiteX64" fmla="*/ 194681 w 288323"/>
                <a:gd name="connsiteY64" fmla="*/ 113283 h 254812"/>
                <a:gd name="connsiteX65" fmla="*/ 258699 w 288323"/>
                <a:gd name="connsiteY65" fmla="*/ 113283 h 254812"/>
                <a:gd name="connsiteX66" fmla="*/ 266157 w 288323"/>
                <a:gd name="connsiteY66" fmla="*/ 116436 h 254812"/>
                <a:gd name="connsiteX67" fmla="*/ 269272 w 288323"/>
                <a:gd name="connsiteY67" fmla="*/ 124132 h 254812"/>
                <a:gd name="connsiteX68" fmla="*/ 262538 w 288323"/>
                <a:gd name="connsiteY68" fmla="*/ 133972 h 25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3" h="254812">
                  <a:moveTo>
                    <a:pt x="279683" y="103025"/>
                  </a:moveTo>
                  <a:cubicBezTo>
                    <a:pt x="274158" y="97404"/>
                    <a:pt x="266609" y="94237"/>
                    <a:pt x="258728" y="94233"/>
                  </a:cubicBezTo>
                  <a:lnTo>
                    <a:pt x="194681" y="94233"/>
                  </a:lnTo>
                  <a:cubicBezTo>
                    <a:pt x="194504" y="94217"/>
                    <a:pt x="194347" y="94113"/>
                    <a:pt x="194262" y="93957"/>
                  </a:cubicBezTo>
                  <a:cubicBezTo>
                    <a:pt x="194491" y="93157"/>
                    <a:pt x="194872" y="92233"/>
                    <a:pt x="195282" y="91100"/>
                  </a:cubicBezTo>
                  <a:cubicBezTo>
                    <a:pt x="201991" y="71833"/>
                    <a:pt x="205019" y="51478"/>
                    <a:pt x="204206" y="31092"/>
                  </a:cubicBezTo>
                  <a:cubicBezTo>
                    <a:pt x="204494" y="15443"/>
                    <a:pt x="192934" y="2095"/>
                    <a:pt x="177403" y="145"/>
                  </a:cubicBezTo>
                  <a:cubicBezTo>
                    <a:pt x="161070" y="-1464"/>
                    <a:pt x="146523" y="10471"/>
                    <a:pt x="144913" y="26806"/>
                  </a:cubicBezTo>
                  <a:cubicBezTo>
                    <a:pt x="144820" y="27758"/>
                    <a:pt x="144772" y="28716"/>
                    <a:pt x="144770" y="29673"/>
                  </a:cubicBezTo>
                  <a:cubicBezTo>
                    <a:pt x="144770" y="64601"/>
                    <a:pt x="111281" y="88909"/>
                    <a:pt x="96888" y="97739"/>
                  </a:cubicBezTo>
                  <a:cubicBezTo>
                    <a:pt x="93430" y="99852"/>
                    <a:pt x="89455" y="100969"/>
                    <a:pt x="85401" y="100968"/>
                  </a:cubicBezTo>
                  <a:lnTo>
                    <a:pt x="82096" y="100968"/>
                  </a:lnTo>
                  <a:cubicBezTo>
                    <a:pt x="79334" y="91092"/>
                    <a:pt x="70348" y="84253"/>
                    <a:pt x="60093" y="84223"/>
                  </a:cubicBezTo>
                  <a:lnTo>
                    <a:pt x="0" y="84223"/>
                  </a:lnTo>
                  <a:lnTo>
                    <a:pt x="0" y="244566"/>
                  </a:lnTo>
                  <a:lnTo>
                    <a:pt x="60007" y="244566"/>
                  </a:lnTo>
                  <a:cubicBezTo>
                    <a:pt x="70266" y="244530"/>
                    <a:pt x="79253" y="237684"/>
                    <a:pt x="82010" y="227802"/>
                  </a:cubicBezTo>
                  <a:lnTo>
                    <a:pt x="93726" y="227802"/>
                  </a:lnTo>
                  <a:cubicBezTo>
                    <a:pt x="100376" y="228292"/>
                    <a:pt x="106602" y="231255"/>
                    <a:pt x="111176" y="236108"/>
                  </a:cubicBezTo>
                  <a:cubicBezTo>
                    <a:pt x="125890" y="248877"/>
                    <a:pt x="144926" y="255545"/>
                    <a:pt x="164392" y="254749"/>
                  </a:cubicBezTo>
                  <a:lnTo>
                    <a:pt x="224342" y="254749"/>
                  </a:lnTo>
                  <a:cubicBezTo>
                    <a:pt x="239958" y="254895"/>
                    <a:pt x="253093" y="243079"/>
                    <a:pt x="254594" y="227536"/>
                  </a:cubicBezTo>
                  <a:cubicBezTo>
                    <a:pt x="254855" y="224382"/>
                    <a:pt x="254623" y="221207"/>
                    <a:pt x="253908" y="218125"/>
                  </a:cubicBezTo>
                  <a:cubicBezTo>
                    <a:pt x="257385" y="216488"/>
                    <a:pt x="260532" y="214227"/>
                    <a:pt x="263195" y="211458"/>
                  </a:cubicBezTo>
                  <a:cubicBezTo>
                    <a:pt x="268745" y="205796"/>
                    <a:pt x="271724" y="198102"/>
                    <a:pt x="271434" y="190179"/>
                  </a:cubicBezTo>
                  <a:cubicBezTo>
                    <a:pt x="271316" y="187161"/>
                    <a:pt x="270747" y="184179"/>
                    <a:pt x="269748" y="181330"/>
                  </a:cubicBezTo>
                  <a:cubicBezTo>
                    <a:pt x="277138" y="175771"/>
                    <a:pt x="281507" y="167079"/>
                    <a:pt x="281559" y="157832"/>
                  </a:cubicBezTo>
                  <a:cubicBezTo>
                    <a:pt x="281557" y="153682"/>
                    <a:pt x="280698" y="149576"/>
                    <a:pt x="279035" y="145773"/>
                  </a:cubicBezTo>
                  <a:cubicBezTo>
                    <a:pt x="291015" y="134348"/>
                    <a:pt x="291466" y="115374"/>
                    <a:pt x="280041" y="103394"/>
                  </a:cubicBezTo>
                  <a:cubicBezTo>
                    <a:pt x="279923" y="103270"/>
                    <a:pt x="279803" y="103147"/>
                    <a:pt x="279683" y="103025"/>
                  </a:cubicBezTo>
                  <a:close/>
                  <a:moveTo>
                    <a:pt x="63903" y="221611"/>
                  </a:moveTo>
                  <a:cubicBezTo>
                    <a:pt x="63873" y="223755"/>
                    <a:pt x="62142" y="225486"/>
                    <a:pt x="59998" y="225516"/>
                  </a:cubicBezTo>
                  <a:lnTo>
                    <a:pt x="19050" y="225516"/>
                  </a:lnTo>
                  <a:lnTo>
                    <a:pt x="19050" y="103301"/>
                  </a:lnTo>
                  <a:lnTo>
                    <a:pt x="60103" y="103301"/>
                  </a:lnTo>
                  <a:cubicBezTo>
                    <a:pt x="61922" y="103322"/>
                    <a:pt x="63493" y="104579"/>
                    <a:pt x="63913" y="106349"/>
                  </a:cubicBezTo>
                  <a:close/>
                  <a:moveTo>
                    <a:pt x="262538" y="133981"/>
                  </a:moveTo>
                  <a:cubicBezTo>
                    <a:pt x="257564" y="135695"/>
                    <a:pt x="254920" y="141115"/>
                    <a:pt x="256634" y="146089"/>
                  </a:cubicBezTo>
                  <a:cubicBezTo>
                    <a:pt x="257145" y="147572"/>
                    <a:pt x="258015" y="148907"/>
                    <a:pt x="259166" y="149974"/>
                  </a:cubicBezTo>
                  <a:cubicBezTo>
                    <a:pt x="261311" y="152027"/>
                    <a:pt x="262519" y="154871"/>
                    <a:pt x="262509" y="157841"/>
                  </a:cubicBezTo>
                  <a:cubicBezTo>
                    <a:pt x="262440" y="162772"/>
                    <a:pt x="258982" y="167002"/>
                    <a:pt x="254165" y="168052"/>
                  </a:cubicBezTo>
                  <a:cubicBezTo>
                    <a:pt x="249027" y="169182"/>
                    <a:pt x="245778" y="174262"/>
                    <a:pt x="246908" y="179400"/>
                  </a:cubicBezTo>
                  <a:cubicBezTo>
                    <a:pt x="247308" y="181222"/>
                    <a:pt x="248236" y="182887"/>
                    <a:pt x="249574" y="184187"/>
                  </a:cubicBezTo>
                  <a:cubicBezTo>
                    <a:pt x="251360" y="185994"/>
                    <a:pt x="252383" y="188419"/>
                    <a:pt x="252432" y="190960"/>
                  </a:cubicBezTo>
                  <a:cubicBezTo>
                    <a:pt x="252478" y="193694"/>
                    <a:pt x="251413" y="196331"/>
                    <a:pt x="249479" y="198265"/>
                  </a:cubicBezTo>
                  <a:cubicBezTo>
                    <a:pt x="246920" y="200846"/>
                    <a:pt x="243393" y="202229"/>
                    <a:pt x="239763" y="202075"/>
                  </a:cubicBezTo>
                  <a:cubicBezTo>
                    <a:pt x="234503" y="202065"/>
                    <a:pt x="230231" y="206322"/>
                    <a:pt x="230220" y="211582"/>
                  </a:cubicBezTo>
                  <a:cubicBezTo>
                    <a:pt x="230215" y="214156"/>
                    <a:pt x="231253" y="216623"/>
                    <a:pt x="233096" y="218420"/>
                  </a:cubicBezTo>
                  <a:cubicBezTo>
                    <a:pt x="235048" y="220445"/>
                    <a:pt x="235970" y="223251"/>
                    <a:pt x="235601" y="226040"/>
                  </a:cubicBezTo>
                  <a:cubicBezTo>
                    <a:pt x="234859" y="231659"/>
                    <a:pt x="230009" y="235821"/>
                    <a:pt x="224342" y="235699"/>
                  </a:cubicBezTo>
                  <a:lnTo>
                    <a:pt x="164392" y="235699"/>
                  </a:lnTo>
                  <a:cubicBezTo>
                    <a:pt x="149166" y="236512"/>
                    <a:pt x="134238" y="231262"/>
                    <a:pt x="122873" y="221097"/>
                  </a:cubicBezTo>
                  <a:cubicBezTo>
                    <a:pt x="115010" y="213520"/>
                    <a:pt x="104628" y="209111"/>
                    <a:pt x="93716" y="208714"/>
                  </a:cubicBezTo>
                  <a:lnTo>
                    <a:pt x="83048" y="208714"/>
                  </a:lnTo>
                  <a:lnTo>
                    <a:pt x="83048" y="120037"/>
                  </a:lnTo>
                  <a:lnTo>
                    <a:pt x="85401" y="120037"/>
                  </a:lnTo>
                  <a:cubicBezTo>
                    <a:pt x="92968" y="120038"/>
                    <a:pt x="100388" y="117948"/>
                    <a:pt x="106842" y="113998"/>
                  </a:cubicBezTo>
                  <a:cubicBezTo>
                    <a:pt x="128121" y="100949"/>
                    <a:pt x="163820" y="72640"/>
                    <a:pt x="163820" y="29692"/>
                  </a:cubicBezTo>
                  <a:cubicBezTo>
                    <a:pt x="163812" y="26689"/>
                    <a:pt x="165083" y="23824"/>
                    <a:pt x="167316" y="21815"/>
                  </a:cubicBezTo>
                  <a:cubicBezTo>
                    <a:pt x="169566" y="19790"/>
                    <a:pt x="172562" y="18802"/>
                    <a:pt x="175574" y="19091"/>
                  </a:cubicBezTo>
                  <a:cubicBezTo>
                    <a:pt x="181298" y="20110"/>
                    <a:pt x="185389" y="25198"/>
                    <a:pt x="185156" y="31006"/>
                  </a:cubicBezTo>
                  <a:cubicBezTo>
                    <a:pt x="185934" y="49233"/>
                    <a:pt x="183281" y="67442"/>
                    <a:pt x="177336" y="84689"/>
                  </a:cubicBezTo>
                  <a:cubicBezTo>
                    <a:pt x="176176" y="87460"/>
                    <a:pt x="175416" y="90381"/>
                    <a:pt x="175079" y="93367"/>
                  </a:cubicBezTo>
                  <a:cubicBezTo>
                    <a:pt x="175060" y="93731"/>
                    <a:pt x="175060" y="94097"/>
                    <a:pt x="175079" y="94462"/>
                  </a:cubicBezTo>
                  <a:cubicBezTo>
                    <a:pt x="175566" y="104952"/>
                    <a:pt x="184181" y="113223"/>
                    <a:pt x="194681" y="113283"/>
                  </a:cubicBezTo>
                  <a:lnTo>
                    <a:pt x="258699" y="113283"/>
                  </a:lnTo>
                  <a:cubicBezTo>
                    <a:pt x="261507" y="113292"/>
                    <a:pt x="264194" y="114428"/>
                    <a:pt x="266157" y="116436"/>
                  </a:cubicBezTo>
                  <a:cubicBezTo>
                    <a:pt x="268189" y="118478"/>
                    <a:pt x="269311" y="121252"/>
                    <a:pt x="269272" y="124132"/>
                  </a:cubicBezTo>
                  <a:cubicBezTo>
                    <a:pt x="269359" y="128514"/>
                    <a:pt x="266653" y="132467"/>
                    <a:pt x="262538" y="133972"/>
                  </a:cubicBezTo>
                  <a:close/>
                </a:path>
              </a:pathLst>
            </a:custGeom>
            <a:grpFill/>
            <a:ln w="317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AEF7778-C336-F6B7-4F02-F72DC2A02BBA}"/>
                </a:ext>
              </a:extLst>
            </p:cNvPr>
            <p:cNvSpPr/>
            <p:nvPr/>
          </p:nvSpPr>
          <p:spPr>
            <a:xfrm>
              <a:off x="3103964" y="2098330"/>
              <a:ext cx="647703" cy="590664"/>
            </a:xfrm>
            <a:custGeom>
              <a:avLst/>
              <a:gdLst>
                <a:gd name="connsiteX0" fmla="*/ 615316 w 647703"/>
                <a:gd name="connsiteY0" fmla="*/ 0 h 590664"/>
                <a:gd name="connsiteX1" fmla="*/ 32386 w 647703"/>
                <a:gd name="connsiteY1" fmla="*/ 0 h 590664"/>
                <a:gd name="connsiteX2" fmla="*/ 1 w 647703"/>
                <a:gd name="connsiteY2" fmla="*/ 32385 h 590664"/>
                <a:gd name="connsiteX3" fmla="*/ 1 w 647703"/>
                <a:gd name="connsiteY3" fmla="*/ 425882 h 590664"/>
                <a:gd name="connsiteX4" fmla="*/ 31851 w 647703"/>
                <a:gd name="connsiteY4" fmla="*/ 458267 h 590664"/>
                <a:gd name="connsiteX5" fmla="*/ 32386 w 647703"/>
                <a:gd name="connsiteY5" fmla="*/ 458267 h 590664"/>
                <a:gd name="connsiteX6" fmla="*/ 388621 w 647703"/>
                <a:gd name="connsiteY6" fmla="*/ 458267 h 590664"/>
                <a:gd name="connsiteX7" fmla="*/ 518161 w 647703"/>
                <a:gd name="connsiteY7" fmla="*/ 590664 h 590664"/>
                <a:gd name="connsiteX8" fmla="*/ 518161 w 647703"/>
                <a:gd name="connsiteY8" fmla="*/ 459219 h 590664"/>
                <a:gd name="connsiteX9" fmla="*/ 615316 w 647703"/>
                <a:gd name="connsiteY9" fmla="*/ 459219 h 590664"/>
                <a:gd name="connsiteX10" fmla="*/ 647701 w 647703"/>
                <a:gd name="connsiteY10" fmla="*/ 426834 h 590664"/>
                <a:gd name="connsiteX11" fmla="*/ 647701 w 647703"/>
                <a:gd name="connsiteY11" fmla="*/ 33347 h 590664"/>
                <a:gd name="connsiteX12" fmla="*/ 615316 w 647703"/>
                <a:gd name="connsiteY12" fmla="*/ 0 h 590664"/>
                <a:gd name="connsiteX13" fmla="*/ 628651 w 647703"/>
                <a:gd name="connsiteY13" fmla="*/ 426834 h 590664"/>
                <a:gd name="connsiteX14" fmla="*/ 615316 w 647703"/>
                <a:gd name="connsiteY14" fmla="*/ 440169 h 590664"/>
                <a:gd name="connsiteX15" fmla="*/ 499111 w 647703"/>
                <a:gd name="connsiteY15" fmla="*/ 440169 h 590664"/>
                <a:gd name="connsiteX16" fmla="*/ 499111 w 647703"/>
                <a:gd name="connsiteY16" fmla="*/ 543992 h 590664"/>
                <a:gd name="connsiteX17" fmla="*/ 402261 w 647703"/>
                <a:gd name="connsiteY17" fmla="*/ 444960 h 590664"/>
                <a:gd name="connsiteX18" fmla="*/ 396660 w 647703"/>
                <a:gd name="connsiteY18" fmla="*/ 439245 h 590664"/>
                <a:gd name="connsiteX19" fmla="*/ 32386 w 647703"/>
                <a:gd name="connsiteY19" fmla="*/ 439245 h 590664"/>
                <a:gd name="connsiteX20" fmla="*/ 19051 w 647703"/>
                <a:gd name="connsiteY20" fmla="*/ 426489 h 590664"/>
                <a:gd name="connsiteX21" fmla="*/ 19051 w 647703"/>
                <a:gd name="connsiteY21" fmla="*/ 425910 h 590664"/>
                <a:gd name="connsiteX22" fmla="*/ 19051 w 647703"/>
                <a:gd name="connsiteY22" fmla="*/ 32395 h 590664"/>
                <a:gd name="connsiteX23" fmla="*/ 32386 w 647703"/>
                <a:gd name="connsiteY23" fmla="*/ 19060 h 590664"/>
                <a:gd name="connsiteX24" fmla="*/ 615316 w 647703"/>
                <a:gd name="connsiteY24" fmla="*/ 19060 h 590664"/>
                <a:gd name="connsiteX25" fmla="*/ 628651 w 647703"/>
                <a:gd name="connsiteY25" fmla="*/ 33347 h 59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7703" h="590664">
                  <a:moveTo>
                    <a:pt x="615316" y="0"/>
                  </a:moveTo>
                  <a:lnTo>
                    <a:pt x="32386" y="0"/>
                  </a:lnTo>
                  <a:cubicBezTo>
                    <a:pt x="14578" y="186"/>
                    <a:pt x="187" y="14577"/>
                    <a:pt x="1" y="32385"/>
                  </a:cubicBezTo>
                  <a:lnTo>
                    <a:pt x="1" y="425882"/>
                  </a:lnTo>
                  <a:cubicBezTo>
                    <a:pt x="-147" y="443619"/>
                    <a:pt x="14112" y="458119"/>
                    <a:pt x="31851" y="458267"/>
                  </a:cubicBezTo>
                  <a:cubicBezTo>
                    <a:pt x="32029" y="458268"/>
                    <a:pt x="32208" y="458268"/>
                    <a:pt x="32386" y="458267"/>
                  </a:cubicBezTo>
                  <a:lnTo>
                    <a:pt x="388621" y="458267"/>
                  </a:lnTo>
                  <a:lnTo>
                    <a:pt x="518161" y="590664"/>
                  </a:lnTo>
                  <a:lnTo>
                    <a:pt x="518161" y="459219"/>
                  </a:lnTo>
                  <a:lnTo>
                    <a:pt x="615316" y="459219"/>
                  </a:lnTo>
                  <a:cubicBezTo>
                    <a:pt x="633124" y="459034"/>
                    <a:pt x="647515" y="444642"/>
                    <a:pt x="647701" y="426834"/>
                  </a:cubicBezTo>
                  <a:lnTo>
                    <a:pt x="647701" y="33347"/>
                  </a:lnTo>
                  <a:cubicBezTo>
                    <a:pt x="647929" y="15210"/>
                    <a:pt x="633452" y="303"/>
                    <a:pt x="615316" y="0"/>
                  </a:cubicBezTo>
                  <a:close/>
                  <a:moveTo>
                    <a:pt x="628651" y="426834"/>
                  </a:moveTo>
                  <a:cubicBezTo>
                    <a:pt x="628461" y="434119"/>
                    <a:pt x="622601" y="439979"/>
                    <a:pt x="615316" y="440169"/>
                  </a:cubicBezTo>
                  <a:lnTo>
                    <a:pt x="499111" y="440169"/>
                  </a:lnTo>
                  <a:lnTo>
                    <a:pt x="499111" y="543992"/>
                  </a:lnTo>
                  <a:lnTo>
                    <a:pt x="402261" y="444960"/>
                  </a:lnTo>
                  <a:lnTo>
                    <a:pt x="396660" y="439245"/>
                  </a:lnTo>
                  <a:lnTo>
                    <a:pt x="32386" y="439245"/>
                  </a:lnTo>
                  <a:cubicBezTo>
                    <a:pt x="25181" y="439405"/>
                    <a:pt x="19211" y="433693"/>
                    <a:pt x="19051" y="426489"/>
                  </a:cubicBezTo>
                  <a:cubicBezTo>
                    <a:pt x="19047" y="426295"/>
                    <a:pt x="19047" y="426103"/>
                    <a:pt x="19051" y="425910"/>
                  </a:cubicBezTo>
                  <a:lnTo>
                    <a:pt x="19051" y="32395"/>
                  </a:lnTo>
                  <a:cubicBezTo>
                    <a:pt x="19242" y="25110"/>
                    <a:pt x="25101" y="19250"/>
                    <a:pt x="32386" y="19060"/>
                  </a:cubicBezTo>
                  <a:lnTo>
                    <a:pt x="615316" y="19060"/>
                  </a:lnTo>
                  <a:cubicBezTo>
                    <a:pt x="622934" y="19344"/>
                    <a:pt x="628892" y="25728"/>
                    <a:pt x="628651" y="33347"/>
                  </a:cubicBezTo>
                  <a:close/>
                </a:path>
              </a:pathLst>
            </a:custGeom>
            <a:grpFill/>
            <a:ln w="3175"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64AB25FC-BA57-86E1-DD56-D63BA98FE310}"/>
              </a:ext>
              <a:ext uri="{C183D7F6-B498-43B3-948B-1728B52AA6E4}">
                <adec:decorative xmlns:adec="http://schemas.microsoft.com/office/drawing/2017/decorative" val="1"/>
              </a:ext>
            </a:extLst>
          </p:cNvPr>
          <p:cNvGrpSpPr/>
          <p:nvPr/>
        </p:nvGrpSpPr>
        <p:grpSpPr>
          <a:xfrm>
            <a:off x="5642214" y="2128545"/>
            <a:ext cx="905570" cy="1475946"/>
            <a:chOff x="5628521" y="1864141"/>
            <a:chExt cx="505005" cy="823087"/>
          </a:xfrm>
          <a:solidFill>
            <a:srgbClr val="000000"/>
          </a:solidFill>
        </p:grpSpPr>
        <p:sp>
          <p:nvSpPr>
            <p:cNvPr id="15" name="Freeform: Shape 14">
              <a:extLst>
                <a:ext uri="{FF2B5EF4-FFF2-40B4-BE49-F238E27FC236}">
                  <a16:creationId xmlns:a16="http://schemas.microsoft.com/office/drawing/2014/main" id="{D81B1F9F-D516-4C65-B796-F4F1FD661B5B}"/>
                </a:ext>
              </a:extLst>
            </p:cNvPr>
            <p:cNvSpPr/>
            <p:nvPr/>
          </p:nvSpPr>
          <p:spPr>
            <a:xfrm>
              <a:off x="5693494" y="1911833"/>
              <a:ext cx="219078" cy="192093"/>
            </a:xfrm>
            <a:custGeom>
              <a:avLst/>
              <a:gdLst>
                <a:gd name="connsiteX0" fmla="*/ 115268 w 219078"/>
                <a:gd name="connsiteY0" fmla="*/ 19434 h 192093"/>
                <a:gd name="connsiteX1" fmla="*/ 199936 w 219078"/>
                <a:gd name="connsiteY1" fmla="*/ 104825 h 192093"/>
                <a:gd name="connsiteX2" fmla="*/ 181534 w 219078"/>
                <a:gd name="connsiteY2" fmla="*/ 164338 h 192093"/>
                <a:gd name="connsiteX3" fmla="*/ 181534 w 219078"/>
                <a:gd name="connsiteY3" fmla="*/ 192094 h 192093"/>
                <a:gd name="connsiteX4" fmla="*/ 192093 w 219078"/>
                <a:gd name="connsiteY4" fmla="*/ 37545 h 192093"/>
                <a:gd name="connsiteX5" fmla="*/ 37544 w 219078"/>
                <a:gd name="connsiteY5" fmla="*/ 26984 h 192093"/>
                <a:gd name="connsiteX6" fmla="*/ 26985 w 219078"/>
                <a:gd name="connsiteY6" fmla="*/ 181534 h 192093"/>
                <a:gd name="connsiteX7" fmla="*/ 37544 w 219078"/>
                <a:gd name="connsiteY7" fmla="*/ 192094 h 192093"/>
                <a:gd name="connsiteX8" fmla="*/ 37544 w 219078"/>
                <a:gd name="connsiteY8" fmla="*/ 164338 h 192093"/>
                <a:gd name="connsiteX9" fmla="*/ 54634 w 219078"/>
                <a:gd name="connsiteY9" fmla="*/ 37732 h 192093"/>
                <a:gd name="connsiteX10" fmla="*/ 115230 w 219078"/>
                <a:gd name="connsiteY10" fmla="*/ 19434 h 19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078" h="192093">
                  <a:moveTo>
                    <a:pt x="115268" y="19434"/>
                  </a:moveTo>
                  <a:cubicBezTo>
                    <a:pt x="160966" y="22520"/>
                    <a:pt x="197239" y="59104"/>
                    <a:pt x="199936" y="104825"/>
                  </a:cubicBezTo>
                  <a:cubicBezTo>
                    <a:pt x="201089" y="126221"/>
                    <a:pt x="194563" y="147327"/>
                    <a:pt x="181534" y="164338"/>
                  </a:cubicBezTo>
                  <a:lnTo>
                    <a:pt x="181534" y="192094"/>
                  </a:lnTo>
                  <a:cubicBezTo>
                    <a:pt x="227127" y="152332"/>
                    <a:pt x="231855" y="83138"/>
                    <a:pt x="192093" y="37545"/>
                  </a:cubicBezTo>
                  <a:cubicBezTo>
                    <a:pt x="152332" y="-8049"/>
                    <a:pt x="83138" y="-12777"/>
                    <a:pt x="37544" y="26984"/>
                  </a:cubicBezTo>
                  <a:cubicBezTo>
                    <a:pt x="-8049" y="66746"/>
                    <a:pt x="-12777" y="135941"/>
                    <a:pt x="26985" y="181534"/>
                  </a:cubicBezTo>
                  <a:cubicBezTo>
                    <a:pt x="30261" y="185290"/>
                    <a:pt x="33789" y="188818"/>
                    <a:pt x="37544" y="192094"/>
                  </a:cubicBezTo>
                  <a:lnTo>
                    <a:pt x="37544" y="164338"/>
                  </a:lnTo>
                  <a:cubicBezTo>
                    <a:pt x="7302" y="124657"/>
                    <a:pt x="14954" y="67974"/>
                    <a:pt x="54634" y="37732"/>
                  </a:cubicBezTo>
                  <a:cubicBezTo>
                    <a:pt x="71965" y="24524"/>
                    <a:pt x="93486" y="18025"/>
                    <a:pt x="115230" y="19434"/>
                  </a:cubicBezTo>
                  <a:close/>
                </a:path>
              </a:pathLst>
            </a:custGeom>
            <a:grpFill/>
            <a:ln w="317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3BA82D9-41E5-29C2-4C4E-1AF7AE8BC001}"/>
                </a:ext>
              </a:extLst>
            </p:cNvPr>
            <p:cNvSpPr/>
            <p:nvPr/>
          </p:nvSpPr>
          <p:spPr>
            <a:xfrm>
              <a:off x="5645847" y="1864141"/>
              <a:ext cx="314497" cy="296983"/>
            </a:xfrm>
            <a:custGeom>
              <a:avLst/>
              <a:gdLst>
                <a:gd name="connsiteX0" fmla="*/ 85229 w 314497"/>
                <a:gd name="connsiteY0" fmla="*/ 296983 h 296983"/>
                <a:gd name="connsiteX1" fmla="*/ 85229 w 314497"/>
                <a:gd name="connsiteY1" fmla="*/ 275076 h 296983"/>
                <a:gd name="connsiteX2" fmla="*/ 39329 w 314497"/>
                <a:gd name="connsiteY2" fmla="*/ 85224 h 296983"/>
                <a:gd name="connsiteX3" fmla="*/ 229181 w 314497"/>
                <a:gd name="connsiteY3" fmla="*/ 39325 h 296983"/>
                <a:gd name="connsiteX4" fmla="*/ 275081 w 314497"/>
                <a:gd name="connsiteY4" fmla="*/ 229176 h 296983"/>
                <a:gd name="connsiteX5" fmla="*/ 229181 w 314497"/>
                <a:gd name="connsiteY5" fmla="*/ 275076 h 296983"/>
                <a:gd name="connsiteX6" fmla="*/ 229181 w 314497"/>
                <a:gd name="connsiteY6" fmla="*/ 295812 h 296983"/>
                <a:gd name="connsiteX7" fmla="*/ 233181 w 314497"/>
                <a:gd name="connsiteY7" fmla="*/ 294916 h 296983"/>
                <a:gd name="connsiteX8" fmla="*/ 294916 w 314497"/>
                <a:gd name="connsiteY8" fmla="*/ 81316 h 296983"/>
                <a:gd name="connsiteX9" fmla="*/ 81316 w 314497"/>
                <a:gd name="connsiteY9" fmla="*/ 19581 h 296983"/>
                <a:gd name="connsiteX10" fmla="*/ 19581 w 314497"/>
                <a:gd name="connsiteY10" fmla="*/ 233181 h 296983"/>
                <a:gd name="connsiteX11" fmla="*/ 85191 w 314497"/>
                <a:gd name="connsiteY11" fmla="*/ 296983 h 29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497" h="296983">
                  <a:moveTo>
                    <a:pt x="85229" y="296983"/>
                  </a:moveTo>
                  <a:lnTo>
                    <a:pt x="85229" y="275076"/>
                  </a:lnTo>
                  <a:cubicBezTo>
                    <a:pt x="20129" y="235325"/>
                    <a:pt x="-421" y="150326"/>
                    <a:pt x="39329" y="85224"/>
                  </a:cubicBezTo>
                  <a:cubicBezTo>
                    <a:pt x="79081" y="20124"/>
                    <a:pt x="164080" y="-426"/>
                    <a:pt x="229181" y="39325"/>
                  </a:cubicBezTo>
                  <a:cubicBezTo>
                    <a:pt x="294281" y="79076"/>
                    <a:pt x="314831" y="164075"/>
                    <a:pt x="275081" y="229176"/>
                  </a:cubicBezTo>
                  <a:cubicBezTo>
                    <a:pt x="263644" y="247906"/>
                    <a:pt x="247910" y="263640"/>
                    <a:pt x="229181" y="275076"/>
                  </a:cubicBezTo>
                  <a:lnTo>
                    <a:pt x="229181" y="295812"/>
                  </a:lnTo>
                  <a:cubicBezTo>
                    <a:pt x="230476" y="295421"/>
                    <a:pt x="231857" y="295240"/>
                    <a:pt x="233181" y="294916"/>
                  </a:cubicBezTo>
                  <a:cubicBezTo>
                    <a:pt x="309212" y="252980"/>
                    <a:pt x="336852" y="157349"/>
                    <a:pt x="294916" y="81316"/>
                  </a:cubicBezTo>
                  <a:cubicBezTo>
                    <a:pt x="252980" y="5285"/>
                    <a:pt x="157349" y="-22355"/>
                    <a:pt x="81316" y="19581"/>
                  </a:cubicBezTo>
                  <a:cubicBezTo>
                    <a:pt x="5285" y="61518"/>
                    <a:pt x="-22355" y="157149"/>
                    <a:pt x="19581" y="233181"/>
                  </a:cubicBezTo>
                  <a:cubicBezTo>
                    <a:pt x="34641" y="260483"/>
                    <a:pt x="57478" y="282692"/>
                    <a:pt x="85191" y="296983"/>
                  </a:cubicBezTo>
                  <a:close/>
                </a:path>
              </a:pathLst>
            </a:custGeom>
            <a:grpFill/>
            <a:ln w="317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42E143E-ECCC-0CEB-1B39-61EB477793C6}"/>
                </a:ext>
              </a:extLst>
            </p:cNvPr>
            <p:cNvSpPr/>
            <p:nvPr/>
          </p:nvSpPr>
          <p:spPr>
            <a:xfrm>
              <a:off x="5628521" y="1969424"/>
              <a:ext cx="505005" cy="717804"/>
            </a:xfrm>
            <a:custGeom>
              <a:avLst/>
              <a:gdLst>
                <a:gd name="connsiteX0" fmla="*/ 443427 w 505005"/>
                <a:gd name="connsiteY0" fmla="*/ 275387 h 717804"/>
                <a:gd name="connsiteX1" fmla="*/ 417128 w 505005"/>
                <a:gd name="connsiteY1" fmla="*/ 281311 h 717804"/>
                <a:gd name="connsiteX2" fmla="*/ 344539 w 505005"/>
                <a:gd name="connsiteY2" fmla="*/ 233273 h 717804"/>
                <a:gd name="connsiteX3" fmla="*/ 325364 w 505005"/>
                <a:gd name="connsiteY3" fmla="*/ 240678 h 717804"/>
                <a:gd name="connsiteX4" fmla="*/ 243026 w 505005"/>
                <a:gd name="connsiteY4" fmla="*/ 212318 h 717804"/>
                <a:gd name="connsiteX5" fmla="*/ 227457 w 505005"/>
                <a:gd name="connsiteY5" fmla="*/ 223161 h 717804"/>
                <a:gd name="connsiteX6" fmla="*/ 227457 w 505005"/>
                <a:gd name="connsiteY6" fmla="*/ 52949 h 717804"/>
                <a:gd name="connsiteX7" fmla="*/ 174507 w 505005"/>
                <a:gd name="connsiteY7" fmla="*/ 0 h 717804"/>
                <a:gd name="connsiteX8" fmla="*/ 121558 w 505005"/>
                <a:gd name="connsiteY8" fmla="*/ 52949 h 717804"/>
                <a:gd name="connsiteX9" fmla="*/ 121558 w 505005"/>
                <a:gd name="connsiteY9" fmla="*/ 374523 h 717804"/>
                <a:gd name="connsiteX10" fmla="*/ 121377 w 505005"/>
                <a:gd name="connsiteY10" fmla="*/ 374523 h 717804"/>
                <a:gd name="connsiteX11" fmla="*/ 104632 w 505005"/>
                <a:gd name="connsiteY11" fmla="*/ 299380 h 717804"/>
                <a:gd name="connsiteX12" fmla="*/ 41952 w 505005"/>
                <a:gd name="connsiteY12" fmla="*/ 258584 h 717804"/>
                <a:gd name="connsiteX13" fmla="*/ 1155 w 505005"/>
                <a:gd name="connsiteY13" fmla="*/ 321264 h 717804"/>
                <a:gd name="connsiteX14" fmla="*/ 1400 w 505005"/>
                <a:gd name="connsiteY14" fmla="*/ 322364 h 717804"/>
                <a:gd name="connsiteX15" fmla="*/ 53445 w 505005"/>
                <a:gd name="connsiteY15" fmla="*/ 556136 h 717804"/>
                <a:gd name="connsiteX16" fmla="*/ 72895 w 505005"/>
                <a:gd name="connsiteY16" fmla="*/ 586511 h 717804"/>
                <a:gd name="connsiteX17" fmla="*/ 165030 w 505005"/>
                <a:gd name="connsiteY17" fmla="*/ 657235 h 717804"/>
                <a:gd name="connsiteX18" fmla="*/ 165030 w 505005"/>
                <a:gd name="connsiteY18" fmla="*/ 717804 h 717804"/>
                <a:gd name="connsiteX19" fmla="*/ 184080 w 505005"/>
                <a:gd name="connsiteY19" fmla="*/ 717804 h 717804"/>
                <a:gd name="connsiteX20" fmla="*/ 184080 w 505005"/>
                <a:gd name="connsiteY20" fmla="*/ 652567 h 717804"/>
                <a:gd name="connsiteX21" fmla="*/ 180346 w 505005"/>
                <a:gd name="connsiteY21" fmla="*/ 645014 h 717804"/>
                <a:gd name="connsiteX22" fmla="*/ 84458 w 505005"/>
                <a:gd name="connsiteY22" fmla="*/ 571405 h 717804"/>
                <a:gd name="connsiteX23" fmla="*/ 72076 w 505005"/>
                <a:gd name="connsiteY23" fmla="*/ 552031 h 717804"/>
                <a:gd name="connsiteX24" fmla="*/ 20021 w 505005"/>
                <a:gd name="connsiteY24" fmla="*/ 318221 h 717804"/>
                <a:gd name="connsiteX25" fmla="*/ 45710 w 505005"/>
                <a:gd name="connsiteY25" fmla="*/ 277854 h 717804"/>
                <a:gd name="connsiteX26" fmla="*/ 86077 w 505005"/>
                <a:gd name="connsiteY26" fmla="*/ 303543 h 717804"/>
                <a:gd name="connsiteX27" fmla="*/ 121739 w 505005"/>
                <a:gd name="connsiteY27" fmla="*/ 463563 h 717804"/>
                <a:gd name="connsiteX28" fmla="*/ 133307 w 505005"/>
                <a:gd name="connsiteY28" fmla="*/ 470775 h 717804"/>
                <a:gd name="connsiteX29" fmla="*/ 134074 w 505005"/>
                <a:gd name="connsiteY29" fmla="*/ 470564 h 717804"/>
                <a:gd name="connsiteX30" fmla="*/ 140646 w 505005"/>
                <a:gd name="connsiteY30" fmla="*/ 461162 h 717804"/>
                <a:gd name="connsiteX31" fmla="*/ 140646 w 505005"/>
                <a:gd name="connsiteY31" fmla="*/ 52949 h 717804"/>
                <a:gd name="connsiteX32" fmla="*/ 174546 w 505005"/>
                <a:gd name="connsiteY32" fmla="*/ 19050 h 717804"/>
                <a:gd name="connsiteX33" fmla="*/ 208445 w 505005"/>
                <a:gd name="connsiteY33" fmla="*/ 52949 h 717804"/>
                <a:gd name="connsiteX34" fmla="*/ 208445 w 505005"/>
                <a:gd name="connsiteY34" fmla="*/ 267262 h 717804"/>
                <a:gd name="connsiteX35" fmla="*/ 216065 w 505005"/>
                <a:gd name="connsiteY35" fmla="*/ 276958 h 717804"/>
                <a:gd name="connsiteX36" fmla="*/ 227303 w 505005"/>
                <a:gd name="connsiteY36" fmla="*/ 269531 h 717804"/>
                <a:gd name="connsiteX37" fmla="*/ 227495 w 505005"/>
                <a:gd name="connsiteY37" fmla="*/ 267614 h 717804"/>
                <a:gd name="connsiteX38" fmla="*/ 270030 w 505005"/>
                <a:gd name="connsiteY38" fmla="*/ 225148 h 717804"/>
                <a:gd name="connsiteX39" fmla="*/ 311363 w 505005"/>
                <a:gd name="connsiteY39" fmla="*/ 257899 h 717804"/>
                <a:gd name="connsiteX40" fmla="*/ 314439 w 505005"/>
                <a:gd name="connsiteY40" fmla="*/ 263290 h 717804"/>
                <a:gd name="connsiteX41" fmla="*/ 327317 w 505005"/>
                <a:gd name="connsiteY41" fmla="*/ 262976 h 717804"/>
                <a:gd name="connsiteX42" fmla="*/ 387399 w 505005"/>
                <a:gd name="connsiteY42" fmla="*/ 264078 h 717804"/>
                <a:gd name="connsiteX43" fmla="*/ 399297 w 505005"/>
                <a:gd name="connsiteY43" fmla="*/ 293513 h 717804"/>
                <a:gd name="connsiteX44" fmla="*/ 399107 w 505005"/>
                <a:gd name="connsiteY44" fmla="*/ 296951 h 717804"/>
                <a:gd name="connsiteX45" fmla="*/ 402479 w 505005"/>
                <a:gd name="connsiteY45" fmla="*/ 305753 h 717804"/>
                <a:gd name="connsiteX46" fmla="*/ 414918 w 505005"/>
                <a:gd name="connsiteY46" fmla="*/ 305457 h 717804"/>
                <a:gd name="connsiteX47" fmla="*/ 474914 w 505005"/>
                <a:gd name="connsiteY47" fmla="*/ 308340 h 717804"/>
                <a:gd name="connsiteX48" fmla="*/ 485946 w 505005"/>
                <a:gd name="connsiteY48" fmla="*/ 336890 h 717804"/>
                <a:gd name="connsiteX49" fmla="*/ 485946 w 505005"/>
                <a:gd name="connsiteY49" fmla="*/ 492757 h 717804"/>
                <a:gd name="connsiteX50" fmla="*/ 445132 w 505005"/>
                <a:gd name="connsiteY50" fmla="*/ 608819 h 717804"/>
                <a:gd name="connsiteX51" fmla="*/ 416557 w 505005"/>
                <a:gd name="connsiteY51" fmla="*/ 674542 h 717804"/>
                <a:gd name="connsiteX52" fmla="*/ 416557 w 505005"/>
                <a:gd name="connsiteY52" fmla="*/ 717795 h 717804"/>
                <a:gd name="connsiteX53" fmla="*/ 435607 w 505005"/>
                <a:gd name="connsiteY53" fmla="*/ 717795 h 717804"/>
                <a:gd name="connsiteX54" fmla="*/ 435607 w 505005"/>
                <a:gd name="connsiteY54" fmla="*/ 674580 h 717804"/>
                <a:gd name="connsiteX55" fmla="*/ 460162 w 505005"/>
                <a:gd name="connsiteY55" fmla="*/ 620544 h 717804"/>
                <a:gd name="connsiteX56" fmla="*/ 505006 w 505005"/>
                <a:gd name="connsiteY56" fmla="*/ 492757 h 717804"/>
                <a:gd name="connsiteX57" fmla="*/ 505006 w 505005"/>
                <a:gd name="connsiteY57" fmla="*/ 336880 h 717804"/>
                <a:gd name="connsiteX58" fmla="*/ 443427 w 505005"/>
                <a:gd name="connsiteY58" fmla="*/ 275387 h 71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5005" h="717804">
                  <a:moveTo>
                    <a:pt x="443427" y="275387"/>
                  </a:moveTo>
                  <a:cubicBezTo>
                    <a:pt x="434329" y="275382"/>
                    <a:pt x="425346" y="277406"/>
                    <a:pt x="417128" y="281311"/>
                  </a:cubicBezTo>
                  <a:cubicBezTo>
                    <a:pt x="410348" y="248001"/>
                    <a:pt x="377849" y="226493"/>
                    <a:pt x="344539" y="233273"/>
                  </a:cubicBezTo>
                  <a:cubicBezTo>
                    <a:pt x="337777" y="234649"/>
                    <a:pt x="331296" y="237153"/>
                    <a:pt x="325364" y="240678"/>
                  </a:cubicBezTo>
                  <a:cubicBezTo>
                    <a:pt x="310459" y="210109"/>
                    <a:pt x="273594" y="197412"/>
                    <a:pt x="243026" y="212318"/>
                  </a:cubicBezTo>
                  <a:cubicBezTo>
                    <a:pt x="237307" y="215107"/>
                    <a:pt x="232056" y="218765"/>
                    <a:pt x="227457" y="223161"/>
                  </a:cubicBezTo>
                  <a:lnTo>
                    <a:pt x="227457" y="52949"/>
                  </a:lnTo>
                  <a:cubicBezTo>
                    <a:pt x="227457" y="23706"/>
                    <a:pt x="203751" y="0"/>
                    <a:pt x="174507" y="0"/>
                  </a:cubicBezTo>
                  <a:cubicBezTo>
                    <a:pt x="145264" y="0"/>
                    <a:pt x="121558" y="23706"/>
                    <a:pt x="121558" y="52949"/>
                  </a:cubicBezTo>
                  <a:lnTo>
                    <a:pt x="121558" y="374523"/>
                  </a:lnTo>
                  <a:cubicBezTo>
                    <a:pt x="121558" y="374980"/>
                    <a:pt x="121482" y="374990"/>
                    <a:pt x="121377" y="374523"/>
                  </a:cubicBezTo>
                  <a:lnTo>
                    <a:pt x="104632" y="299380"/>
                  </a:lnTo>
                  <a:cubicBezTo>
                    <a:pt x="98589" y="270806"/>
                    <a:pt x="70526" y="252541"/>
                    <a:pt x="41952" y="258584"/>
                  </a:cubicBezTo>
                  <a:cubicBezTo>
                    <a:pt x="13378" y="264626"/>
                    <a:pt x="-4888" y="292690"/>
                    <a:pt x="1155" y="321264"/>
                  </a:cubicBezTo>
                  <a:cubicBezTo>
                    <a:pt x="1232" y="321632"/>
                    <a:pt x="1314" y="321998"/>
                    <a:pt x="1400" y="322364"/>
                  </a:cubicBezTo>
                  <a:lnTo>
                    <a:pt x="53445" y="556136"/>
                  </a:lnTo>
                  <a:cubicBezTo>
                    <a:pt x="56132" y="568242"/>
                    <a:pt x="63023" y="579005"/>
                    <a:pt x="72895" y="586511"/>
                  </a:cubicBezTo>
                  <a:lnTo>
                    <a:pt x="165030" y="657235"/>
                  </a:lnTo>
                  <a:lnTo>
                    <a:pt x="165030" y="717804"/>
                  </a:lnTo>
                  <a:lnTo>
                    <a:pt x="184080" y="717804"/>
                  </a:lnTo>
                  <a:lnTo>
                    <a:pt x="184080" y="652567"/>
                  </a:lnTo>
                  <a:cubicBezTo>
                    <a:pt x="184077" y="649606"/>
                    <a:pt x="182697" y="646814"/>
                    <a:pt x="180346" y="645014"/>
                  </a:cubicBezTo>
                  <a:lnTo>
                    <a:pt x="84458" y="571405"/>
                  </a:lnTo>
                  <a:cubicBezTo>
                    <a:pt x="78171" y="566614"/>
                    <a:pt x="73783" y="559749"/>
                    <a:pt x="72076" y="552031"/>
                  </a:cubicBezTo>
                  <a:lnTo>
                    <a:pt x="20021" y="318221"/>
                  </a:lnTo>
                  <a:cubicBezTo>
                    <a:pt x="15969" y="299980"/>
                    <a:pt x="27470" y="281907"/>
                    <a:pt x="45710" y="277854"/>
                  </a:cubicBezTo>
                  <a:cubicBezTo>
                    <a:pt x="63951" y="273801"/>
                    <a:pt x="82024" y="285302"/>
                    <a:pt x="86077" y="303543"/>
                  </a:cubicBezTo>
                  <a:lnTo>
                    <a:pt x="121739" y="463563"/>
                  </a:lnTo>
                  <a:cubicBezTo>
                    <a:pt x="122942" y="468749"/>
                    <a:pt x="128121" y="471978"/>
                    <a:pt x="133307" y="470775"/>
                  </a:cubicBezTo>
                  <a:cubicBezTo>
                    <a:pt x="133565" y="470715"/>
                    <a:pt x="133821" y="470645"/>
                    <a:pt x="134074" y="470564"/>
                  </a:cubicBezTo>
                  <a:cubicBezTo>
                    <a:pt x="138071" y="469185"/>
                    <a:pt x="140724" y="465390"/>
                    <a:pt x="140646" y="461162"/>
                  </a:cubicBezTo>
                  <a:lnTo>
                    <a:pt x="140646" y="52949"/>
                  </a:lnTo>
                  <a:cubicBezTo>
                    <a:pt x="140646" y="34227"/>
                    <a:pt x="155823" y="19050"/>
                    <a:pt x="174546" y="19050"/>
                  </a:cubicBezTo>
                  <a:cubicBezTo>
                    <a:pt x="193268" y="19050"/>
                    <a:pt x="208445" y="34227"/>
                    <a:pt x="208445" y="52949"/>
                  </a:cubicBezTo>
                  <a:lnTo>
                    <a:pt x="208445" y="267262"/>
                  </a:lnTo>
                  <a:cubicBezTo>
                    <a:pt x="208364" y="271892"/>
                    <a:pt x="211546" y="275943"/>
                    <a:pt x="216065" y="276958"/>
                  </a:cubicBezTo>
                  <a:cubicBezTo>
                    <a:pt x="221219" y="278011"/>
                    <a:pt x="226250" y="274685"/>
                    <a:pt x="227303" y="269531"/>
                  </a:cubicBezTo>
                  <a:cubicBezTo>
                    <a:pt x="227431" y="268900"/>
                    <a:pt x="227496" y="268258"/>
                    <a:pt x="227495" y="267614"/>
                  </a:cubicBezTo>
                  <a:cubicBezTo>
                    <a:pt x="227514" y="244142"/>
                    <a:pt x="246557" y="225129"/>
                    <a:pt x="270030" y="225148"/>
                  </a:cubicBezTo>
                  <a:cubicBezTo>
                    <a:pt x="289733" y="225164"/>
                    <a:pt x="306842" y="238720"/>
                    <a:pt x="311363" y="257899"/>
                  </a:cubicBezTo>
                  <a:cubicBezTo>
                    <a:pt x="311785" y="259979"/>
                    <a:pt x="312863" y="261869"/>
                    <a:pt x="314439" y="263290"/>
                  </a:cubicBezTo>
                  <a:cubicBezTo>
                    <a:pt x="318172" y="266516"/>
                    <a:pt x="323746" y="266381"/>
                    <a:pt x="327317" y="262976"/>
                  </a:cubicBezTo>
                  <a:cubicBezTo>
                    <a:pt x="344213" y="246689"/>
                    <a:pt x="371112" y="247182"/>
                    <a:pt x="387399" y="264078"/>
                  </a:cubicBezTo>
                  <a:cubicBezTo>
                    <a:pt x="395019" y="271984"/>
                    <a:pt x="399283" y="282532"/>
                    <a:pt x="399297" y="293513"/>
                  </a:cubicBezTo>
                  <a:cubicBezTo>
                    <a:pt x="399297" y="294662"/>
                    <a:pt x="399233" y="295809"/>
                    <a:pt x="399107" y="296951"/>
                  </a:cubicBezTo>
                  <a:cubicBezTo>
                    <a:pt x="398683" y="300265"/>
                    <a:pt x="399949" y="303570"/>
                    <a:pt x="402479" y="305753"/>
                  </a:cubicBezTo>
                  <a:cubicBezTo>
                    <a:pt x="406126" y="308750"/>
                    <a:pt x="411418" y="308624"/>
                    <a:pt x="414918" y="305457"/>
                  </a:cubicBezTo>
                  <a:cubicBezTo>
                    <a:pt x="432282" y="289687"/>
                    <a:pt x="459143" y="290977"/>
                    <a:pt x="474914" y="308340"/>
                  </a:cubicBezTo>
                  <a:cubicBezTo>
                    <a:pt x="482012" y="316155"/>
                    <a:pt x="485945" y="326333"/>
                    <a:pt x="485946" y="336890"/>
                  </a:cubicBezTo>
                  <a:lnTo>
                    <a:pt x="485946" y="492757"/>
                  </a:lnTo>
                  <a:cubicBezTo>
                    <a:pt x="485946" y="556498"/>
                    <a:pt x="464267" y="584302"/>
                    <a:pt x="445132" y="608819"/>
                  </a:cubicBezTo>
                  <a:cubicBezTo>
                    <a:pt x="430425" y="627669"/>
                    <a:pt x="416557" y="645471"/>
                    <a:pt x="416557" y="674542"/>
                  </a:cubicBezTo>
                  <a:lnTo>
                    <a:pt x="416557" y="717795"/>
                  </a:lnTo>
                  <a:lnTo>
                    <a:pt x="435607" y="717795"/>
                  </a:lnTo>
                  <a:lnTo>
                    <a:pt x="435607" y="674580"/>
                  </a:lnTo>
                  <a:cubicBezTo>
                    <a:pt x="435607" y="652024"/>
                    <a:pt x="446437" y="638127"/>
                    <a:pt x="460162" y="620544"/>
                  </a:cubicBezTo>
                  <a:cubicBezTo>
                    <a:pt x="480165" y="594932"/>
                    <a:pt x="505006" y="563051"/>
                    <a:pt x="505006" y="492757"/>
                  </a:cubicBezTo>
                  <a:lnTo>
                    <a:pt x="505006" y="336880"/>
                  </a:lnTo>
                  <a:cubicBezTo>
                    <a:pt x="504948" y="302909"/>
                    <a:pt x="477399" y="275397"/>
                    <a:pt x="443427" y="275387"/>
                  </a:cubicBezTo>
                  <a:close/>
                </a:path>
              </a:pathLst>
            </a:custGeom>
            <a:grpFill/>
            <a:ln w="3175"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DC65F924-FE65-D48C-A795-4E1242C1E6C9}"/>
              </a:ext>
              <a:ext uri="{C183D7F6-B498-43B3-948B-1728B52AA6E4}">
                <adec:decorative xmlns:adec="http://schemas.microsoft.com/office/drawing/2017/decorative" val="1"/>
              </a:ext>
            </a:extLst>
          </p:cNvPr>
          <p:cNvGrpSpPr/>
          <p:nvPr/>
        </p:nvGrpSpPr>
        <p:grpSpPr>
          <a:xfrm>
            <a:off x="9018798" y="2294226"/>
            <a:ext cx="1509454" cy="1144584"/>
            <a:chOff x="7917586" y="1978599"/>
            <a:chExt cx="841771" cy="638297"/>
          </a:xfrm>
          <a:solidFill>
            <a:srgbClr val="000000"/>
          </a:solidFill>
        </p:grpSpPr>
        <p:sp>
          <p:nvSpPr>
            <p:cNvPr id="19" name="Freeform: Shape 18">
              <a:extLst>
                <a:ext uri="{FF2B5EF4-FFF2-40B4-BE49-F238E27FC236}">
                  <a16:creationId xmlns:a16="http://schemas.microsoft.com/office/drawing/2014/main" id="{FCBF8364-B3E4-D27F-CD10-A68176B66A9E}"/>
                </a:ext>
              </a:extLst>
            </p:cNvPr>
            <p:cNvSpPr/>
            <p:nvPr/>
          </p:nvSpPr>
          <p:spPr>
            <a:xfrm>
              <a:off x="7993072" y="2255898"/>
              <a:ext cx="45719" cy="150495"/>
            </a:xfrm>
            <a:custGeom>
              <a:avLst/>
              <a:gdLst>
                <a:gd name="connsiteX0" fmla="*/ 45720 w 45719"/>
                <a:gd name="connsiteY0" fmla="*/ 137160 h 150495"/>
                <a:gd name="connsiteX1" fmla="*/ 45720 w 45719"/>
                <a:gd name="connsiteY1" fmla="*/ 13335 h 150495"/>
                <a:gd name="connsiteX2" fmla="*/ 31432 w 45719"/>
                <a:gd name="connsiteY2" fmla="*/ 0 h 150495"/>
                <a:gd name="connsiteX3" fmla="*/ 31432 w 45719"/>
                <a:gd name="connsiteY3" fmla="*/ 150495 h 150495"/>
                <a:gd name="connsiteX4" fmla="*/ 45720 w 45719"/>
                <a:gd name="connsiteY4" fmla="*/ 137160 h 15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9" h="150495">
                  <a:moveTo>
                    <a:pt x="45720" y="137160"/>
                  </a:moveTo>
                  <a:cubicBezTo>
                    <a:pt x="11430" y="102870"/>
                    <a:pt x="11430" y="47625"/>
                    <a:pt x="45720" y="13335"/>
                  </a:cubicBezTo>
                  <a:lnTo>
                    <a:pt x="31432" y="0"/>
                  </a:lnTo>
                  <a:cubicBezTo>
                    <a:pt x="-10477" y="41910"/>
                    <a:pt x="-10477" y="109538"/>
                    <a:pt x="31432" y="150495"/>
                  </a:cubicBezTo>
                  <a:lnTo>
                    <a:pt x="45720" y="137160"/>
                  </a:lnTo>
                  <a:close/>
                </a:path>
              </a:pathLst>
            </a:custGeom>
            <a:grpFill/>
            <a:ln w="317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1B09F77-4C52-B69A-EC63-4F2455717D87}"/>
                </a:ext>
              </a:extLst>
            </p:cNvPr>
            <p:cNvSpPr/>
            <p:nvPr/>
          </p:nvSpPr>
          <p:spPr>
            <a:xfrm>
              <a:off x="7917586" y="2202558"/>
              <a:ext cx="66913" cy="257175"/>
            </a:xfrm>
            <a:custGeom>
              <a:avLst/>
              <a:gdLst>
                <a:gd name="connsiteX0" fmla="*/ 53578 w 66913"/>
                <a:gd name="connsiteY0" fmla="*/ 0 h 257175"/>
                <a:gd name="connsiteX1" fmla="*/ 53578 w 66913"/>
                <a:gd name="connsiteY1" fmla="*/ 257175 h 257175"/>
                <a:gd name="connsiteX2" fmla="*/ 66913 w 66913"/>
                <a:gd name="connsiteY2" fmla="*/ 243840 h 257175"/>
                <a:gd name="connsiteX3" fmla="*/ 66913 w 66913"/>
                <a:gd name="connsiteY3" fmla="*/ 13335 h 257175"/>
                <a:gd name="connsiteX4" fmla="*/ 53578 w 66913"/>
                <a:gd name="connsiteY4" fmla="*/ 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 h="257175">
                  <a:moveTo>
                    <a:pt x="53578" y="0"/>
                  </a:moveTo>
                  <a:cubicBezTo>
                    <a:pt x="-17859" y="71438"/>
                    <a:pt x="-17859" y="186690"/>
                    <a:pt x="53578" y="257175"/>
                  </a:cubicBezTo>
                  <a:lnTo>
                    <a:pt x="66913" y="243840"/>
                  </a:lnTo>
                  <a:cubicBezTo>
                    <a:pt x="3096" y="180023"/>
                    <a:pt x="3096" y="77152"/>
                    <a:pt x="66913" y="13335"/>
                  </a:cubicBezTo>
                  <a:lnTo>
                    <a:pt x="53578" y="0"/>
                  </a:lnTo>
                  <a:close/>
                </a:path>
              </a:pathLst>
            </a:custGeom>
            <a:grpFill/>
            <a:ln w="317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EB91CC5-C478-5B2E-AD60-AFB3BF388FA3}"/>
                </a:ext>
              </a:extLst>
            </p:cNvPr>
            <p:cNvSpPr/>
            <p:nvPr/>
          </p:nvSpPr>
          <p:spPr>
            <a:xfrm>
              <a:off x="8638867" y="2255898"/>
              <a:ext cx="44767" cy="150495"/>
            </a:xfrm>
            <a:custGeom>
              <a:avLst/>
              <a:gdLst>
                <a:gd name="connsiteX0" fmla="*/ 0 w 44767"/>
                <a:gd name="connsiteY0" fmla="*/ 13335 h 150495"/>
                <a:gd name="connsiteX1" fmla="*/ 0 w 44767"/>
                <a:gd name="connsiteY1" fmla="*/ 137160 h 150495"/>
                <a:gd name="connsiteX2" fmla="*/ 13335 w 44767"/>
                <a:gd name="connsiteY2" fmla="*/ 150495 h 150495"/>
                <a:gd name="connsiteX3" fmla="*/ 13335 w 44767"/>
                <a:gd name="connsiteY3" fmla="*/ 0 h 150495"/>
                <a:gd name="connsiteX4" fmla="*/ 0 w 44767"/>
                <a:gd name="connsiteY4" fmla="*/ 13335 h 15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150495">
                  <a:moveTo>
                    <a:pt x="0" y="13335"/>
                  </a:moveTo>
                  <a:cubicBezTo>
                    <a:pt x="34290" y="47625"/>
                    <a:pt x="34290" y="102870"/>
                    <a:pt x="0" y="137160"/>
                  </a:cubicBezTo>
                  <a:lnTo>
                    <a:pt x="13335" y="150495"/>
                  </a:lnTo>
                  <a:cubicBezTo>
                    <a:pt x="55245" y="108585"/>
                    <a:pt x="55245" y="40958"/>
                    <a:pt x="13335" y="0"/>
                  </a:cubicBezTo>
                  <a:lnTo>
                    <a:pt x="0" y="13335"/>
                  </a:lnTo>
                  <a:close/>
                </a:path>
              </a:pathLst>
            </a:custGeom>
            <a:grpFill/>
            <a:ln w="317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E71A8CD-F0C5-984E-8D7B-F264169F1A71}"/>
                </a:ext>
              </a:extLst>
            </p:cNvPr>
            <p:cNvSpPr/>
            <p:nvPr/>
          </p:nvSpPr>
          <p:spPr>
            <a:xfrm>
              <a:off x="8693159" y="2202558"/>
              <a:ext cx="66198" cy="257175"/>
            </a:xfrm>
            <a:custGeom>
              <a:avLst/>
              <a:gdLst>
                <a:gd name="connsiteX0" fmla="*/ 13335 w 66198"/>
                <a:gd name="connsiteY0" fmla="*/ 0 h 257175"/>
                <a:gd name="connsiteX1" fmla="*/ 0 w 66198"/>
                <a:gd name="connsiteY1" fmla="*/ 13335 h 257175"/>
                <a:gd name="connsiteX2" fmla="*/ 0 w 66198"/>
                <a:gd name="connsiteY2" fmla="*/ 243840 h 257175"/>
                <a:gd name="connsiteX3" fmla="*/ 13335 w 66198"/>
                <a:gd name="connsiteY3" fmla="*/ 257175 h 257175"/>
                <a:gd name="connsiteX4" fmla="*/ 13335 w 66198"/>
                <a:gd name="connsiteY4" fmla="*/ 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98" h="257175">
                  <a:moveTo>
                    <a:pt x="13335" y="0"/>
                  </a:moveTo>
                  <a:lnTo>
                    <a:pt x="0" y="13335"/>
                  </a:lnTo>
                  <a:cubicBezTo>
                    <a:pt x="63818" y="77152"/>
                    <a:pt x="63818" y="180023"/>
                    <a:pt x="0" y="243840"/>
                  </a:cubicBezTo>
                  <a:lnTo>
                    <a:pt x="13335" y="257175"/>
                  </a:lnTo>
                  <a:cubicBezTo>
                    <a:pt x="83820" y="186690"/>
                    <a:pt x="83820" y="70485"/>
                    <a:pt x="13335" y="0"/>
                  </a:cubicBezTo>
                  <a:close/>
                </a:path>
              </a:pathLst>
            </a:custGeom>
            <a:grpFill/>
            <a:ln w="317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C5AC567-259B-3EA1-C8AC-9DC587FC057E}"/>
                </a:ext>
              </a:extLst>
            </p:cNvPr>
            <p:cNvSpPr/>
            <p:nvPr/>
          </p:nvSpPr>
          <p:spPr>
            <a:xfrm>
              <a:off x="8176905" y="2169221"/>
              <a:ext cx="171450" cy="171450"/>
            </a:xfrm>
            <a:custGeom>
              <a:avLst/>
              <a:gdLst>
                <a:gd name="connsiteX0" fmla="*/ 161925 w 171450"/>
                <a:gd name="connsiteY0" fmla="*/ 0 h 171450"/>
                <a:gd name="connsiteX1" fmla="*/ 152400 w 171450"/>
                <a:gd name="connsiteY1" fmla="*/ 9525 h 171450"/>
                <a:gd name="connsiteX2" fmla="*/ 152400 w 171450"/>
                <a:gd name="connsiteY2" fmla="*/ 152400 h 171450"/>
                <a:gd name="connsiteX3" fmla="*/ 9525 w 171450"/>
                <a:gd name="connsiteY3" fmla="*/ 152400 h 171450"/>
                <a:gd name="connsiteX4" fmla="*/ 0 w 171450"/>
                <a:gd name="connsiteY4" fmla="*/ 161925 h 171450"/>
                <a:gd name="connsiteX5" fmla="*/ 9525 w 171450"/>
                <a:gd name="connsiteY5" fmla="*/ 171450 h 171450"/>
                <a:gd name="connsiteX6" fmla="*/ 161925 w 171450"/>
                <a:gd name="connsiteY6" fmla="*/ 171450 h 171450"/>
                <a:gd name="connsiteX7" fmla="*/ 171450 w 171450"/>
                <a:gd name="connsiteY7" fmla="*/ 161925 h 171450"/>
                <a:gd name="connsiteX8" fmla="*/ 171450 w 171450"/>
                <a:gd name="connsiteY8" fmla="*/ 9525 h 171450"/>
                <a:gd name="connsiteX9" fmla="*/ 161925 w 171450"/>
                <a:gd name="connsiteY9"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161925" y="0"/>
                  </a:moveTo>
                  <a:cubicBezTo>
                    <a:pt x="156210" y="0"/>
                    <a:pt x="152400" y="3810"/>
                    <a:pt x="152400" y="9525"/>
                  </a:cubicBezTo>
                  <a:lnTo>
                    <a:pt x="152400" y="152400"/>
                  </a:lnTo>
                  <a:lnTo>
                    <a:pt x="9525" y="152400"/>
                  </a:lnTo>
                  <a:cubicBezTo>
                    <a:pt x="3810" y="152400"/>
                    <a:pt x="0" y="156210"/>
                    <a:pt x="0" y="161925"/>
                  </a:cubicBezTo>
                  <a:cubicBezTo>
                    <a:pt x="0" y="167640"/>
                    <a:pt x="3810" y="171450"/>
                    <a:pt x="9525" y="171450"/>
                  </a:cubicBezTo>
                  <a:lnTo>
                    <a:pt x="161925" y="171450"/>
                  </a:lnTo>
                  <a:cubicBezTo>
                    <a:pt x="167640" y="171450"/>
                    <a:pt x="171450" y="167640"/>
                    <a:pt x="171450" y="161925"/>
                  </a:cubicBezTo>
                  <a:lnTo>
                    <a:pt x="171450" y="9525"/>
                  </a:lnTo>
                  <a:cubicBezTo>
                    <a:pt x="171450" y="3810"/>
                    <a:pt x="166688" y="0"/>
                    <a:pt x="161925" y="0"/>
                  </a:cubicBezTo>
                  <a:close/>
                </a:path>
              </a:pathLst>
            </a:custGeom>
            <a:grpFill/>
            <a:ln w="317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7A5A804-706E-1B78-DBA7-C8E4C804D81B}"/>
                </a:ext>
              </a:extLst>
            </p:cNvPr>
            <p:cNvSpPr/>
            <p:nvPr/>
          </p:nvSpPr>
          <p:spPr>
            <a:xfrm>
              <a:off x="8019620" y="1978599"/>
              <a:ext cx="194431" cy="194431"/>
            </a:xfrm>
            <a:custGeom>
              <a:avLst/>
              <a:gdLst>
                <a:gd name="connsiteX0" fmla="*/ 11552 w 194431"/>
                <a:gd name="connsiteY0" fmla="*/ 144902 h 194431"/>
                <a:gd name="connsiteX1" fmla="*/ 61082 w 194431"/>
                <a:gd name="connsiteY1" fmla="*/ 194432 h 194431"/>
                <a:gd name="connsiteX2" fmla="*/ 194432 w 194431"/>
                <a:gd name="connsiteY2" fmla="*/ 61082 h 194431"/>
                <a:gd name="connsiteX3" fmla="*/ 144902 w 194431"/>
                <a:gd name="connsiteY3" fmla="*/ 11552 h 194431"/>
                <a:gd name="connsiteX4" fmla="*/ 91562 w 194431"/>
                <a:gd name="connsiteY4" fmla="*/ 10599 h 194431"/>
                <a:gd name="connsiteX5" fmla="*/ 91562 w 194431"/>
                <a:gd name="connsiteY5" fmla="*/ 10599 h 194431"/>
                <a:gd name="connsiteX6" fmla="*/ 90609 w 194431"/>
                <a:gd name="connsiteY6" fmla="*/ 11552 h 194431"/>
                <a:gd name="connsiteX7" fmla="*/ 11552 w 194431"/>
                <a:gd name="connsiteY7" fmla="*/ 90609 h 194431"/>
                <a:gd name="connsiteX8" fmla="*/ 10599 w 194431"/>
                <a:gd name="connsiteY8" fmla="*/ 143949 h 194431"/>
                <a:gd name="connsiteX9" fmla="*/ 10599 w 194431"/>
                <a:gd name="connsiteY9" fmla="*/ 143949 h 194431"/>
                <a:gd name="connsiteX10" fmla="*/ 11552 w 194431"/>
                <a:gd name="connsiteY10" fmla="*/ 144902 h 194431"/>
                <a:gd name="connsiteX11" fmla="*/ 103944 w 194431"/>
                <a:gd name="connsiteY11" fmla="*/ 24887 h 194431"/>
                <a:gd name="connsiteX12" fmla="*/ 104897 w 194431"/>
                <a:gd name="connsiteY12" fmla="*/ 23934 h 194431"/>
                <a:gd name="connsiteX13" fmla="*/ 130614 w 194431"/>
                <a:gd name="connsiteY13" fmla="*/ 24887 h 194431"/>
                <a:gd name="connsiteX14" fmla="*/ 130614 w 194431"/>
                <a:gd name="connsiteY14" fmla="*/ 24887 h 194431"/>
                <a:gd name="connsiteX15" fmla="*/ 166809 w 194431"/>
                <a:gd name="connsiteY15" fmla="*/ 61082 h 194431"/>
                <a:gd name="connsiteX16" fmla="*/ 61082 w 194431"/>
                <a:gd name="connsiteY16" fmla="*/ 167762 h 194431"/>
                <a:gd name="connsiteX17" fmla="*/ 24887 w 194431"/>
                <a:gd name="connsiteY17" fmla="*/ 131567 h 194431"/>
                <a:gd name="connsiteX18" fmla="*/ 23934 w 194431"/>
                <a:gd name="connsiteY18" fmla="*/ 130614 h 194431"/>
                <a:gd name="connsiteX19" fmla="*/ 24887 w 194431"/>
                <a:gd name="connsiteY19" fmla="*/ 103944 h 194431"/>
                <a:gd name="connsiteX20" fmla="*/ 103944 w 194431"/>
                <a:gd name="connsiteY20" fmla="*/ 24887 h 19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4431" h="194431">
                  <a:moveTo>
                    <a:pt x="11552" y="144902"/>
                  </a:moveTo>
                  <a:lnTo>
                    <a:pt x="61082" y="194432"/>
                  </a:lnTo>
                  <a:lnTo>
                    <a:pt x="194432" y="61082"/>
                  </a:lnTo>
                  <a:lnTo>
                    <a:pt x="144902" y="11552"/>
                  </a:lnTo>
                  <a:cubicBezTo>
                    <a:pt x="130614" y="-3688"/>
                    <a:pt x="106802" y="-3688"/>
                    <a:pt x="91562" y="10599"/>
                  </a:cubicBezTo>
                  <a:lnTo>
                    <a:pt x="91562" y="10599"/>
                  </a:lnTo>
                  <a:lnTo>
                    <a:pt x="90609" y="11552"/>
                  </a:lnTo>
                  <a:lnTo>
                    <a:pt x="11552" y="90609"/>
                  </a:lnTo>
                  <a:cubicBezTo>
                    <a:pt x="-3688" y="104897"/>
                    <a:pt x="-3688" y="128709"/>
                    <a:pt x="10599" y="143949"/>
                  </a:cubicBezTo>
                  <a:lnTo>
                    <a:pt x="10599" y="143949"/>
                  </a:lnTo>
                  <a:lnTo>
                    <a:pt x="11552" y="144902"/>
                  </a:lnTo>
                  <a:close/>
                  <a:moveTo>
                    <a:pt x="103944" y="24887"/>
                  </a:moveTo>
                  <a:lnTo>
                    <a:pt x="104897" y="23934"/>
                  </a:lnTo>
                  <a:cubicBezTo>
                    <a:pt x="112517" y="17267"/>
                    <a:pt x="123947" y="17267"/>
                    <a:pt x="130614" y="24887"/>
                  </a:cubicBezTo>
                  <a:lnTo>
                    <a:pt x="130614" y="24887"/>
                  </a:lnTo>
                  <a:lnTo>
                    <a:pt x="166809" y="61082"/>
                  </a:lnTo>
                  <a:lnTo>
                    <a:pt x="61082" y="167762"/>
                  </a:lnTo>
                  <a:lnTo>
                    <a:pt x="24887" y="131567"/>
                  </a:lnTo>
                  <a:lnTo>
                    <a:pt x="23934" y="130614"/>
                  </a:lnTo>
                  <a:cubicBezTo>
                    <a:pt x="17267" y="122994"/>
                    <a:pt x="17267" y="111564"/>
                    <a:pt x="24887" y="103944"/>
                  </a:cubicBezTo>
                  <a:cubicBezTo>
                    <a:pt x="26792" y="102039"/>
                    <a:pt x="103944" y="24887"/>
                    <a:pt x="103944" y="24887"/>
                  </a:cubicBezTo>
                  <a:close/>
                </a:path>
              </a:pathLst>
            </a:custGeom>
            <a:grpFill/>
            <a:ln w="317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48CCB4D-711E-871B-F5F2-AF7EBB176E59}"/>
                </a:ext>
              </a:extLst>
            </p:cNvPr>
            <p:cNvSpPr/>
            <p:nvPr/>
          </p:nvSpPr>
          <p:spPr>
            <a:xfrm>
              <a:off x="8463607" y="1978599"/>
              <a:ext cx="194431" cy="194431"/>
            </a:xfrm>
            <a:custGeom>
              <a:avLst/>
              <a:gdLst>
                <a:gd name="connsiteX0" fmla="*/ 182880 w 194431"/>
                <a:gd name="connsiteY0" fmla="*/ 144902 h 194431"/>
                <a:gd name="connsiteX1" fmla="*/ 183833 w 194431"/>
                <a:gd name="connsiteY1" fmla="*/ 143949 h 194431"/>
                <a:gd name="connsiteX2" fmla="*/ 182880 w 194431"/>
                <a:gd name="connsiteY2" fmla="*/ 90609 h 194431"/>
                <a:gd name="connsiteX3" fmla="*/ 182880 w 194431"/>
                <a:gd name="connsiteY3" fmla="*/ 90609 h 194431"/>
                <a:gd name="connsiteX4" fmla="*/ 103823 w 194431"/>
                <a:gd name="connsiteY4" fmla="*/ 11552 h 194431"/>
                <a:gd name="connsiteX5" fmla="*/ 102870 w 194431"/>
                <a:gd name="connsiteY5" fmla="*/ 10599 h 194431"/>
                <a:gd name="connsiteX6" fmla="*/ 49530 w 194431"/>
                <a:gd name="connsiteY6" fmla="*/ 11552 h 194431"/>
                <a:gd name="connsiteX7" fmla="*/ 49530 w 194431"/>
                <a:gd name="connsiteY7" fmla="*/ 11552 h 194431"/>
                <a:gd name="connsiteX8" fmla="*/ 0 w 194431"/>
                <a:gd name="connsiteY8" fmla="*/ 61082 h 194431"/>
                <a:gd name="connsiteX9" fmla="*/ 133350 w 194431"/>
                <a:gd name="connsiteY9" fmla="*/ 194432 h 194431"/>
                <a:gd name="connsiteX10" fmla="*/ 182880 w 194431"/>
                <a:gd name="connsiteY10" fmla="*/ 144902 h 194431"/>
                <a:gd name="connsiteX11" fmla="*/ 62865 w 194431"/>
                <a:gd name="connsiteY11" fmla="*/ 24887 h 194431"/>
                <a:gd name="connsiteX12" fmla="*/ 62865 w 194431"/>
                <a:gd name="connsiteY12" fmla="*/ 24887 h 194431"/>
                <a:gd name="connsiteX13" fmla="*/ 89535 w 194431"/>
                <a:gd name="connsiteY13" fmla="*/ 23934 h 194431"/>
                <a:gd name="connsiteX14" fmla="*/ 90488 w 194431"/>
                <a:gd name="connsiteY14" fmla="*/ 24887 h 194431"/>
                <a:gd name="connsiteX15" fmla="*/ 169545 w 194431"/>
                <a:gd name="connsiteY15" fmla="*/ 103944 h 194431"/>
                <a:gd name="connsiteX16" fmla="*/ 169545 w 194431"/>
                <a:gd name="connsiteY16" fmla="*/ 103944 h 194431"/>
                <a:gd name="connsiteX17" fmla="*/ 170498 w 194431"/>
                <a:gd name="connsiteY17" fmla="*/ 129662 h 194431"/>
                <a:gd name="connsiteX18" fmla="*/ 169545 w 194431"/>
                <a:gd name="connsiteY18" fmla="*/ 130614 h 194431"/>
                <a:gd name="connsiteX19" fmla="*/ 133350 w 194431"/>
                <a:gd name="connsiteY19" fmla="*/ 166809 h 194431"/>
                <a:gd name="connsiteX20" fmla="*/ 26670 w 194431"/>
                <a:gd name="connsiteY20" fmla="*/ 61082 h 194431"/>
                <a:gd name="connsiteX21" fmla="*/ 62865 w 194431"/>
                <a:gd name="connsiteY21" fmla="*/ 24887 h 19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431" h="194431">
                  <a:moveTo>
                    <a:pt x="182880" y="144902"/>
                  </a:moveTo>
                  <a:lnTo>
                    <a:pt x="183833" y="143949"/>
                  </a:lnTo>
                  <a:cubicBezTo>
                    <a:pt x="198120" y="128709"/>
                    <a:pt x="198120" y="104897"/>
                    <a:pt x="182880" y="90609"/>
                  </a:cubicBezTo>
                  <a:lnTo>
                    <a:pt x="182880" y="90609"/>
                  </a:lnTo>
                  <a:lnTo>
                    <a:pt x="103823" y="11552"/>
                  </a:lnTo>
                  <a:lnTo>
                    <a:pt x="102870" y="10599"/>
                  </a:lnTo>
                  <a:cubicBezTo>
                    <a:pt x="87630" y="-3688"/>
                    <a:pt x="63818" y="-3688"/>
                    <a:pt x="49530" y="11552"/>
                  </a:cubicBezTo>
                  <a:lnTo>
                    <a:pt x="49530" y="11552"/>
                  </a:lnTo>
                  <a:lnTo>
                    <a:pt x="0" y="61082"/>
                  </a:lnTo>
                  <a:lnTo>
                    <a:pt x="133350" y="194432"/>
                  </a:lnTo>
                  <a:lnTo>
                    <a:pt x="182880" y="144902"/>
                  </a:lnTo>
                  <a:close/>
                  <a:moveTo>
                    <a:pt x="62865" y="24887"/>
                  </a:moveTo>
                  <a:lnTo>
                    <a:pt x="62865" y="24887"/>
                  </a:lnTo>
                  <a:cubicBezTo>
                    <a:pt x="70485" y="17267"/>
                    <a:pt x="81915" y="17267"/>
                    <a:pt x="89535" y="23934"/>
                  </a:cubicBezTo>
                  <a:lnTo>
                    <a:pt x="90488" y="24887"/>
                  </a:lnTo>
                  <a:lnTo>
                    <a:pt x="169545" y="103944"/>
                  </a:lnTo>
                  <a:lnTo>
                    <a:pt x="169545" y="103944"/>
                  </a:lnTo>
                  <a:cubicBezTo>
                    <a:pt x="177165" y="110612"/>
                    <a:pt x="177165" y="122994"/>
                    <a:pt x="170498" y="129662"/>
                  </a:cubicBezTo>
                  <a:lnTo>
                    <a:pt x="169545" y="130614"/>
                  </a:lnTo>
                  <a:lnTo>
                    <a:pt x="133350" y="166809"/>
                  </a:lnTo>
                  <a:lnTo>
                    <a:pt x="26670" y="61082"/>
                  </a:lnTo>
                  <a:lnTo>
                    <a:pt x="62865" y="24887"/>
                  </a:lnTo>
                  <a:close/>
                </a:path>
              </a:pathLst>
            </a:custGeom>
            <a:grpFill/>
            <a:ln w="317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80545D5-4F0A-85B4-3AC1-ABFB28C6DAC4}"/>
                </a:ext>
              </a:extLst>
            </p:cNvPr>
            <p:cNvSpPr/>
            <p:nvPr/>
          </p:nvSpPr>
          <p:spPr>
            <a:xfrm>
              <a:off x="8091026" y="2007296"/>
              <a:ext cx="495699" cy="609600"/>
            </a:xfrm>
            <a:custGeom>
              <a:avLst/>
              <a:gdLst>
                <a:gd name="connsiteX0" fmla="*/ 257328 w 495699"/>
                <a:gd name="connsiteY0" fmla="*/ 76200 h 609600"/>
                <a:gd name="connsiteX1" fmla="*/ 257328 w 495699"/>
                <a:gd name="connsiteY1" fmla="*/ 19050 h 609600"/>
                <a:gd name="connsiteX2" fmla="*/ 304953 w 495699"/>
                <a:gd name="connsiteY2" fmla="*/ 19050 h 609600"/>
                <a:gd name="connsiteX3" fmla="*/ 314478 w 495699"/>
                <a:gd name="connsiteY3" fmla="*/ 9525 h 609600"/>
                <a:gd name="connsiteX4" fmla="*/ 304953 w 495699"/>
                <a:gd name="connsiteY4" fmla="*/ 0 h 609600"/>
                <a:gd name="connsiteX5" fmla="*/ 190653 w 495699"/>
                <a:gd name="connsiteY5" fmla="*/ 0 h 609600"/>
                <a:gd name="connsiteX6" fmla="*/ 181128 w 495699"/>
                <a:gd name="connsiteY6" fmla="*/ 9525 h 609600"/>
                <a:gd name="connsiteX7" fmla="*/ 190653 w 495699"/>
                <a:gd name="connsiteY7" fmla="*/ 19050 h 609600"/>
                <a:gd name="connsiteX8" fmla="*/ 238278 w 495699"/>
                <a:gd name="connsiteY8" fmla="*/ 19050 h 609600"/>
                <a:gd name="connsiteX9" fmla="*/ 238278 w 495699"/>
                <a:gd name="connsiteY9" fmla="*/ 76200 h 609600"/>
                <a:gd name="connsiteX10" fmla="*/ 153 w 495699"/>
                <a:gd name="connsiteY10" fmla="*/ 333375 h 609600"/>
                <a:gd name="connsiteX11" fmla="*/ 66828 w 495699"/>
                <a:gd name="connsiteY11" fmla="*/ 493395 h 609600"/>
                <a:gd name="connsiteX12" fmla="*/ 20156 w 495699"/>
                <a:gd name="connsiteY12" fmla="*/ 596265 h 609600"/>
                <a:gd name="connsiteX13" fmla="*/ 24918 w 495699"/>
                <a:gd name="connsiteY13" fmla="*/ 608648 h 609600"/>
                <a:gd name="connsiteX14" fmla="*/ 24918 w 495699"/>
                <a:gd name="connsiteY14" fmla="*/ 608648 h 609600"/>
                <a:gd name="connsiteX15" fmla="*/ 28728 w 495699"/>
                <a:gd name="connsiteY15" fmla="*/ 609600 h 609600"/>
                <a:gd name="connsiteX16" fmla="*/ 37301 w 495699"/>
                <a:gd name="connsiteY16" fmla="*/ 603885 h 609600"/>
                <a:gd name="connsiteX17" fmla="*/ 81116 w 495699"/>
                <a:gd name="connsiteY17" fmla="*/ 506730 h 609600"/>
                <a:gd name="connsiteX18" fmla="*/ 413538 w 495699"/>
                <a:gd name="connsiteY18" fmla="*/ 506730 h 609600"/>
                <a:gd name="connsiteX19" fmla="*/ 457353 w 495699"/>
                <a:gd name="connsiteY19" fmla="*/ 603885 h 609600"/>
                <a:gd name="connsiteX20" fmla="*/ 465926 w 495699"/>
                <a:gd name="connsiteY20" fmla="*/ 609600 h 609600"/>
                <a:gd name="connsiteX21" fmla="*/ 469736 w 495699"/>
                <a:gd name="connsiteY21" fmla="*/ 608648 h 609600"/>
                <a:gd name="connsiteX22" fmla="*/ 474498 w 495699"/>
                <a:gd name="connsiteY22" fmla="*/ 596265 h 609600"/>
                <a:gd name="connsiteX23" fmla="*/ 474498 w 495699"/>
                <a:gd name="connsiteY23" fmla="*/ 596265 h 609600"/>
                <a:gd name="connsiteX24" fmla="*/ 428778 w 495699"/>
                <a:gd name="connsiteY24" fmla="*/ 493395 h 609600"/>
                <a:gd name="connsiteX25" fmla="*/ 417348 w 495699"/>
                <a:gd name="connsiteY25" fmla="*/ 143827 h 609600"/>
                <a:gd name="connsiteX26" fmla="*/ 257328 w 495699"/>
                <a:gd name="connsiteY26" fmla="*/ 76200 h 609600"/>
                <a:gd name="connsiteX27" fmla="*/ 247803 w 495699"/>
                <a:gd name="connsiteY27" fmla="*/ 552450 h 609600"/>
                <a:gd name="connsiteX28" fmla="*/ 19203 w 495699"/>
                <a:gd name="connsiteY28" fmla="*/ 323850 h 609600"/>
                <a:gd name="connsiteX29" fmla="*/ 247803 w 495699"/>
                <a:gd name="connsiteY29" fmla="*/ 95250 h 609600"/>
                <a:gd name="connsiteX30" fmla="*/ 476403 w 495699"/>
                <a:gd name="connsiteY30" fmla="*/ 323850 h 609600"/>
                <a:gd name="connsiteX31" fmla="*/ 247803 w 495699"/>
                <a:gd name="connsiteY31" fmla="*/ 5524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5699" h="609600">
                  <a:moveTo>
                    <a:pt x="257328" y="76200"/>
                  </a:moveTo>
                  <a:lnTo>
                    <a:pt x="257328" y="19050"/>
                  </a:lnTo>
                  <a:lnTo>
                    <a:pt x="304953" y="19050"/>
                  </a:lnTo>
                  <a:cubicBezTo>
                    <a:pt x="310668" y="19050"/>
                    <a:pt x="314478" y="15240"/>
                    <a:pt x="314478" y="9525"/>
                  </a:cubicBezTo>
                  <a:cubicBezTo>
                    <a:pt x="314478" y="3810"/>
                    <a:pt x="310668" y="0"/>
                    <a:pt x="304953" y="0"/>
                  </a:cubicBezTo>
                  <a:lnTo>
                    <a:pt x="190653" y="0"/>
                  </a:lnTo>
                  <a:cubicBezTo>
                    <a:pt x="184938" y="0"/>
                    <a:pt x="181128" y="3810"/>
                    <a:pt x="181128" y="9525"/>
                  </a:cubicBezTo>
                  <a:cubicBezTo>
                    <a:pt x="181128" y="15240"/>
                    <a:pt x="184938" y="19050"/>
                    <a:pt x="190653" y="19050"/>
                  </a:cubicBezTo>
                  <a:lnTo>
                    <a:pt x="238278" y="19050"/>
                  </a:lnTo>
                  <a:lnTo>
                    <a:pt x="238278" y="76200"/>
                  </a:lnTo>
                  <a:cubicBezTo>
                    <a:pt x="102071" y="80963"/>
                    <a:pt x="-4609" y="196215"/>
                    <a:pt x="153" y="333375"/>
                  </a:cubicBezTo>
                  <a:cubicBezTo>
                    <a:pt x="2058" y="392430"/>
                    <a:pt x="25871" y="449580"/>
                    <a:pt x="66828" y="493395"/>
                  </a:cubicBezTo>
                  <a:lnTo>
                    <a:pt x="20156" y="596265"/>
                  </a:lnTo>
                  <a:cubicBezTo>
                    <a:pt x="18251" y="601028"/>
                    <a:pt x="20156" y="606743"/>
                    <a:pt x="24918" y="608648"/>
                  </a:cubicBezTo>
                  <a:lnTo>
                    <a:pt x="24918" y="608648"/>
                  </a:lnTo>
                  <a:cubicBezTo>
                    <a:pt x="25871" y="609600"/>
                    <a:pt x="27776" y="609600"/>
                    <a:pt x="28728" y="609600"/>
                  </a:cubicBezTo>
                  <a:cubicBezTo>
                    <a:pt x="32538" y="609600"/>
                    <a:pt x="35396" y="607695"/>
                    <a:pt x="37301" y="603885"/>
                  </a:cubicBezTo>
                  <a:lnTo>
                    <a:pt x="81116" y="506730"/>
                  </a:lnTo>
                  <a:cubicBezTo>
                    <a:pt x="175413" y="592455"/>
                    <a:pt x="319241" y="592455"/>
                    <a:pt x="413538" y="506730"/>
                  </a:cubicBezTo>
                  <a:lnTo>
                    <a:pt x="457353" y="603885"/>
                  </a:lnTo>
                  <a:cubicBezTo>
                    <a:pt x="459258" y="607695"/>
                    <a:pt x="462116" y="609600"/>
                    <a:pt x="465926" y="609600"/>
                  </a:cubicBezTo>
                  <a:cubicBezTo>
                    <a:pt x="466878" y="609600"/>
                    <a:pt x="468783" y="609600"/>
                    <a:pt x="469736" y="608648"/>
                  </a:cubicBezTo>
                  <a:cubicBezTo>
                    <a:pt x="474498" y="606743"/>
                    <a:pt x="476403" y="601028"/>
                    <a:pt x="474498" y="596265"/>
                  </a:cubicBezTo>
                  <a:lnTo>
                    <a:pt x="474498" y="596265"/>
                  </a:lnTo>
                  <a:lnTo>
                    <a:pt x="428778" y="493395"/>
                  </a:lnTo>
                  <a:cubicBezTo>
                    <a:pt x="522123" y="393383"/>
                    <a:pt x="517361" y="237173"/>
                    <a:pt x="417348" y="143827"/>
                  </a:cubicBezTo>
                  <a:cubicBezTo>
                    <a:pt x="373533" y="101918"/>
                    <a:pt x="316383" y="79057"/>
                    <a:pt x="257328" y="76200"/>
                  </a:cubicBezTo>
                  <a:close/>
                  <a:moveTo>
                    <a:pt x="247803" y="552450"/>
                  </a:moveTo>
                  <a:cubicBezTo>
                    <a:pt x="121121" y="552450"/>
                    <a:pt x="19203" y="450533"/>
                    <a:pt x="19203" y="323850"/>
                  </a:cubicBezTo>
                  <a:cubicBezTo>
                    <a:pt x="19203" y="197168"/>
                    <a:pt x="121121" y="95250"/>
                    <a:pt x="247803" y="95250"/>
                  </a:cubicBezTo>
                  <a:cubicBezTo>
                    <a:pt x="374486" y="95250"/>
                    <a:pt x="476403" y="197168"/>
                    <a:pt x="476403" y="323850"/>
                  </a:cubicBezTo>
                  <a:cubicBezTo>
                    <a:pt x="476403" y="449580"/>
                    <a:pt x="373533" y="552450"/>
                    <a:pt x="247803" y="552450"/>
                  </a:cubicBezTo>
                  <a:close/>
                </a:path>
              </a:pathLst>
            </a:custGeom>
            <a:grpFill/>
            <a:ln w="317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E036D4C1-1A81-9FEB-B55A-882748ADC0B9}"/>
              </a:ext>
            </a:extLst>
          </p:cNvPr>
          <p:cNvSpPr>
            <a:spLocks noGrp="1"/>
          </p:cNvSpPr>
          <p:nvPr>
            <p:ph type="title"/>
          </p:nvPr>
        </p:nvSpPr>
        <p:spPr/>
        <p:txBody>
          <a:bodyPr>
            <a:normAutofit fontScale="90000"/>
          </a:bodyPr>
          <a:lstStyle/>
          <a:p>
            <a:r>
              <a:rPr lang="en-US"/>
              <a:t>Types of Cloud Flows</a:t>
            </a:r>
          </a:p>
        </p:txBody>
      </p:sp>
      <p:sp>
        <p:nvSpPr>
          <p:cNvPr id="30" name="TextBox 10">
            <a:extLst>
              <a:ext uri="{FF2B5EF4-FFF2-40B4-BE49-F238E27FC236}">
                <a16:creationId xmlns:a16="http://schemas.microsoft.com/office/drawing/2014/main" id="{51240E8A-24CB-151A-10CA-E1D09AD45695}"/>
              </a:ext>
              <a:ext uri="{C183D7F6-B498-43B3-948B-1728B52AA6E4}">
                <adec:decorative xmlns:adec="http://schemas.microsoft.com/office/drawing/2017/decorative" val="0"/>
              </a:ext>
            </a:extLst>
          </p:cNvPr>
          <p:cNvSpPr txBox="1">
            <a:spLocks/>
          </p:cNvSpPr>
          <p:nvPr/>
        </p:nvSpPr>
        <p:spPr>
          <a:xfrm>
            <a:off x="1556424" y="4379452"/>
            <a:ext cx="1720099" cy="7386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mj-lt"/>
                <a:ea typeface="+mn-ea"/>
                <a:cs typeface="+mn-cs"/>
              </a:rPr>
              <a:t>Automated flows</a:t>
            </a:r>
          </a:p>
        </p:txBody>
      </p:sp>
      <p:sp>
        <p:nvSpPr>
          <p:cNvPr id="31" name="TextBox 10">
            <a:extLst>
              <a:ext uri="{FF2B5EF4-FFF2-40B4-BE49-F238E27FC236}">
                <a16:creationId xmlns:a16="http://schemas.microsoft.com/office/drawing/2014/main" id="{D0C4612F-3A89-A040-E3C3-2B37E9615DE8}"/>
              </a:ext>
            </a:extLst>
          </p:cNvPr>
          <p:cNvSpPr txBox="1">
            <a:spLocks/>
          </p:cNvSpPr>
          <p:nvPr/>
        </p:nvSpPr>
        <p:spPr>
          <a:xfrm>
            <a:off x="5234950" y="4379452"/>
            <a:ext cx="1720099" cy="7386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mj-lt"/>
                <a:ea typeface="+mn-ea"/>
                <a:cs typeface="+mn-cs"/>
              </a:rPr>
              <a:t>Instant </a:t>
            </a:r>
            <a:br>
              <a:rPr kumimoji="0" lang="en-US" sz="2400" b="0" i="0" u="none" strike="noStrike" kern="1200" cap="none" spc="0" normalizeH="0" baseline="0" noProof="0">
                <a:ln>
                  <a:noFill/>
                </a:ln>
                <a:effectLst/>
                <a:uLnTx/>
                <a:uFillTx/>
                <a:latin typeface="+mj-lt"/>
                <a:ea typeface="+mn-ea"/>
                <a:cs typeface="+mn-cs"/>
              </a:rPr>
            </a:br>
            <a:r>
              <a:rPr kumimoji="0" lang="en-US" sz="2400" b="0" i="0" u="none" strike="noStrike" kern="1200" cap="none" spc="0" normalizeH="0" baseline="0" noProof="0">
                <a:ln>
                  <a:noFill/>
                </a:ln>
                <a:effectLst/>
                <a:uLnTx/>
                <a:uFillTx/>
                <a:latin typeface="+mj-lt"/>
                <a:ea typeface="+mn-ea"/>
                <a:cs typeface="+mn-cs"/>
              </a:rPr>
              <a:t>flows</a:t>
            </a:r>
          </a:p>
        </p:txBody>
      </p:sp>
      <p:sp>
        <p:nvSpPr>
          <p:cNvPr id="32" name="TextBox 10">
            <a:extLst>
              <a:ext uri="{FF2B5EF4-FFF2-40B4-BE49-F238E27FC236}">
                <a16:creationId xmlns:a16="http://schemas.microsoft.com/office/drawing/2014/main" id="{6AC5ACC8-705C-4DF1-9FB4-BBC596C26827}"/>
              </a:ext>
            </a:extLst>
          </p:cNvPr>
          <p:cNvSpPr txBox="1">
            <a:spLocks/>
          </p:cNvSpPr>
          <p:nvPr/>
        </p:nvSpPr>
        <p:spPr>
          <a:xfrm>
            <a:off x="8913475" y="4379452"/>
            <a:ext cx="1720099" cy="7386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mj-lt"/>
                <a:ea typeface="+mn-ea"/>
                <a:cs typeface="+mn-cs"/>
              </a:rPr>
              <a:t>Scheduled </a:t>
            </a:r>
            <a:br>
              <a:rPr kumimoji="0" lang="en-US" sz="2400" b="0" i="0" u="none" strike="noStrike" kern="1200" cap="none" spc="0" normalizeH="0" baseline="0" noProof="0">
                <a:ln>
                  <a:noFill/>
                </a:ln>
                <a:effectLst/>
                <a:uLnTx/>
                <a:uFillTx/>
                <a:latin typeface="+mj-lt"/>
                <a:ea typeface="+mn-ea"/>
                <a:cs typeface="+mn-cs"/>
              </a:rPr>
            </a:br>
            <a:r>
              <a:rPr kumimoji="0" lang="en-US" sz="2400" b="0" i="0" u="none" strike="noStrike" kern="1200" cap="none" spc="0" normalizeH="0" baseline="0" noProof="0">
                <a:ln>
                  <a:noFill/>
                </a:ln>
                <a:effectLst/>
                <a:uLnTx/>
                <a:uFillTx/>
                <a:latin typeface="+mj-lt"/>
                <a:ea typeface="+mn-ea"/>
                <a:cs typeface="+mn-cs"/>
              </a:rPr>
              <a:t>flows</a:t>
            </a:r>
          </a:p>
        </p:txBody>
      </p:sp>
      <p:sp>
        <p:nvSpPr>
          <p:cNvPr id="33" name="Arrow: Left-Right 32">
            <a:extLst>
              <a:ext uri="{FF2B5EF4-FFF2-40B4-BE49-F238E27FC236}">
                <a16:creationId xmlns:a16="http://schemas.microsoft.com/office/drawing/2014/main" id="{E63B49B5-9C79-3C44-DF7C-DE53E5DC8733}"/>
              </a:ext>
            </a:extLst>
          </p:cNvPr>
          <p:cNvSpPr/>
          <p:nvPr/>
        </p:nvSpPr>
        <p:spPr bwMode="auto">
          <a:xfrm>
            <a:off x="1016000" y="5387608"/>
            <a:ext cx="10160000" cy="665974"/>
          </a:xfrm>
          <a:prstGeom prst="leftRightArrow">
            <a:avLst>
              <a:gd name="adj1" fmla="val 65723"/>
              <a:gd name="adj2" fmla="val 50000"/>
            </a:avLst>
          </a:prstGeom>
          <a:solidFill>
            <a:srgbClr val="93C8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latin typeface="+mj-lt"/>
                <a:ea typeface="Segoe UI" pitchFamily="34" charset="0"/>
                <a:cs typeface="Segoe UI" pitchFamily="34" charset="0"/>
              </a:rPr>
              <a:t>Cloud Flows</a:t>
            </a:r>
          </a:p>
        </p:txBody>
      </p:sp>
    </p:spTree>
    <p:extLst>
      <p:ext uri="{BB962C8B-B14F-4D97-AF65-F5344CB8AC3E}">
        <p14:creationId xmlns:p14="http://schemas.microsoft.com/office/powerpoint/2010/main" val="293801088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ms10X- Presenter Starter Deck.potx" id="{8D5BA37E-8F9B-40D8-83BF-7DEB6FB655A7}" vid="{538E0490-3354-45F1-934B-5CFB376A9E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3657</Words>
  <Application>Microsoft Office PowerPoint</Application>
  <PresentationFormat>Widescreen</PresentationFormat>
  <Paragraphs>265</Paragraphs>
  <Slides>20</Slides>
  <Notes>16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20</vt:i4>
      </vt:variant>
    </vt:vector>
  </HeadingPairs>
  <TitlesOfParts>
    <vt:vector size="35" baseType="lpstr">
      <vt:lpstr>Aptos</vt:lpstr>
      <vt:lpstr>Aptos Display</vt:lpstr>
      <vt:lpstr>Arial</vt:lpstr>
      <vt:lpstr>Calibri</vt:lpstr>
      <vt:lpstr>Calibri Light</vt:lpstr>
      <vt:lpstr>Lato Black</vt:lpstr>
      <vt:lpstr>Proxima Nova</vt:lpstr>
      <vt:lpstr>Proxima Nova Semibold</vt:lpstr>
      <vt:lpstr>Segoe UI</vt:lpstr>
      <vt:lpstr>Segoe UI (Body)</vt:lpstr>
      <vt:lpstr>Segoe UI Light</vt:lpstr>
      <vt:lpstr>Segoe UI Semibold</vt:lpstr>
      <vt:lpstr>Wingdings</vt:lpstr>
      <vt:lpstr>Office Theme</vt:lpstr>
      <vt:lpstr>1_Office Theme</vt:lpstr>
      <vt:lpstr>Microsoft Power Automate Desktop </vt:lpstr>
      <vt:lpstr>Jenkins NS</vt:lpstr>
      <vt:lpstr>What is Microsoft Power Platform?</vt:lpstr>
      <vt:lpstr>Module 1 – Introduction</vt:lpstr>
      <vt:lpstr>Microsoft Power Platform</vt:lpstr>
      <vt:lpstr>Working Together for a Complete RPA Solution</vt:lpstr>
      <vt:lpstr>Why Power Automate</vt:lpstr>
      <vt:lpstr>Power Automate</vt:lpstr>
      <vt:lpstr>Types of Cloud Flows</vt:lpstr>
      <vt:lpstr>Automating with Desktop Flows</vt:lpstr>
      <vt:lpstr>Installing Power Automate Desktop</vt:lpstr>
      <vt:lpstr>Power Automate Licensing</vt:lpstr>
      <vt:lpstr>Microsoft Dataverse</vt:lpstr>
      <vt:lpstr>Benefits of Microsoft Dataverse</vt:lpstr>
      <vt:lpstr>Dataverse Defined</vt:lpstr>
      <vt:lpstr>Connectors</vt:lpstr>
      <vt:lpstr>Using Dataverse Solutions with Power Platform</vt:lpstr>
      <vt:lpstr>Exercise: Setup your Lab Environment</vt:lpstr>
      <vt:lpstr>Module 1 – Summary</vt:lpstr>
      <vt:lpstr>Learning Path 0 Practice Labs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Jenkins NS</dc:creator>
  <cp:lastModifiedBy>Jenkins NS</cp:lastModifiedBy>
  <cp:revision>1</cp:revision>
  <dcterms:created xsi:type="dcterms:W3CDTF">2024-11-13T04:56:50Z</dcterms:created>
  <dcterms:modified xsi:type="dcterms:W3CDTF">2024-11-13T08:34:09Z</dcterms:modified>
</cp:coreProperties>
</file>